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7" r:id="rId7"/>
    <p:sldId id="260" r:id="rId8"/>
    <p:sldId id="262" r:id="rId9"/>
    <p:sldId id="263" r:id="rId10"/>
    <p:sldId id="264" r:id="rId11"/>
    <p:sldId id="265" r:id="rId12"/>
    <p:sldId id="266" r:id="rId13"/>
    <p:sldId id="268"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1"/>
    <p:restoredTop sz="94764"/>
  </p:normalViewPr>
  <p:slideViewPr>
    <p:cSldViewPr snapToGrid="0" snapToObjects="1">
      <p:cViewPr varScale="1">
        <p:scale>
          <a:sx n="93" d="100"/>
          <a:sy n="93" d="100"/>
        </p:scale>
        <p:origin x="208"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ADB8731-117B-BD4E-A5E6-8DA4BA8BF62B}" type="datetimeFigureOut">
              <a:rPr lang="en-US" smtClean="0"/>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B8731-117B-BD4E-A5E6-8DA4BA8BF62B}" type="datetimeFigureOut">
              <a:rPr lang="en-US" smtClean="0"/>
              <a:t>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A3566-0447-B14D-81EE-2DC0CFF2176F}"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ADB8731-117B-BD4E-A5E6-8DA4BA8BF62B}" type="datetimeFigureOut">
              <a:rPr lang="en-US" smtClean="0"/>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ADB8731-117B-BD4E-A5E6-8DA4BA8BF62B}" type="datetimeFigureOut">
              <a:rPr lang="en-US" smtClean="0"/>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ADB8731-117B-BD4E-A5E6-8DA4BA8BF62B}" type="datetimeFigureOut">
              <a:rPr lang="en-US" smtClean="0"/>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ADB8731-117B-BD4E-A5E6-8DA4BA8BF62B}" type="datetimeFigureOut">
              <a:rPr lang="en-US" smtClean="0"/>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A3566-0447-B14D-81EE-2DC0CFF2176F}"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B8731-117B-BD4E-A5E6-8DA4BA8BF62B}" type="datetimeFigureOut">
              <a:rPr lang="en-US" smtClean="0"/>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ADB8731-117B-BD4E-A5E6-8DA4BA8BF62B}" type="datetimeFigureOut">
              <a:rPr lang="en-US" smtClean="0"/>
              <a:t>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ADB8731-117B-BD4E-A5E6-8DA4BA8BF62B}" type="datetimeFigureOut">
              <a:rPr lang="en-US" smtClean="0"/>
              <a:t>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ADB8731-117B-BD4E-A5E6-8DA4BA8BF62B}" type="datetimeFigureOut">
              <a:rPr lang="en-US" smtClean="0"/>
              <a:t>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B8731-117B-BD4E-A5E6-8DA4BA8BF62B}" type="datetimeFigureOut">
              <a:rPr lang="en-US" smtClean="0"/>
              <a:t>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B8731-117B-BD4E-A5E6-8DA4BA8BF62B}" type="datetimeFigureOut">
              <a:rPr lang="en-US" smtClean="0"/>
              <a:t>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A3566-0447-B14D-81EE-2DC0CFF217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FADB8731-117B-BD4E-A5E6-8DA4BA8BF62B}" type="datetimeFigureOut">
              <a:rPr lang="en-US" smtClean="0"/>
              <a:t>2/8/19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F7A3566-0447-B14D-81EE-2DC0CFF217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439" y="817552"/>
            <a:ext cx="3200400" cy="2540000"/>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17" y="390789"/>
            <a:ext cx="2451100" cy="3327400"/>
          </a:xfrm>
          <a:prstGeom prst="rect">
            <a:avLst/>
          </a:prstGeom>
        </p:spPr>
      </p:pic>
      <p:pic>
        <p:nvPicPr>
          <p:cNvPr id="4" name="Picture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329" y="0"/>
            <a:ext cx="2857500" cy="2857500"/>
          </a:xfrm>
          <a:prstGeom prst="rect">
            <a:avLst/>
          </a:prstGeom>
        </p:spPr>
      </p:pic>
      <p:sp>
        <p:nvSpPr>
          <p:cNvPr id="2" name="Title 1"/>
          <p:cNvSpPr>
            <a:spLocks noGrp="1"/>
          </p:cNvSpPr>
          <p:nvPr>
            <p:ph type="ctrTitle"/>
          </p:nvPr>
        </p:nvSpPr>
        <p:spPr>
          <a:xfrm>
            <a:off x="3267467" y="2317514"/>
            <a:ext cx="6498158" cy="1724867"/>
          </a:xfrm>
        </p:spPr>
        <p:txBody>
          <a:bodyPr/>
          <a:lstStyle/>
          <a:p>
            <a:r>
              <a:rPr lang="en-US" dirty="0">
                <a:latin typeface="DK Saffron Walden"/>
                <a:cs typeface="DK Saffron Walden"/>
              </a:rPr>
              <a:t>Women’s Rights </a:t>
            </a:r>
          </a:p>
        </p:txBody>
      </p:sp>
      <p:sp>
        <p:nvSpPr>
          <p:cNvPr id="3" name="Subtitle 2"/>
          <p:cNvSpPr>
            <a:spLocks noGrp="1"/>
          </p:cNvSpPr>
          <p:nvPr>
            <p:ph type="subTitle" idx="1"/>
          </p:nvPr>
        </p:nvSpPr>
        <p:spPr/>
        <p:txBody>
          <a:bodyPr/>
          <a:lstStyle/>
          <a:p>
            <a:endParaRPr lang="en-US"/>
          </a:p>
        </p:txBody>
      </p:sp>
      <p:pic>
        <p:nvPicPr>
          <p:cNvPr id="5" name="Picture 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0585" y="4012135"/>
            <a:ext cx="3606800" cy="2247900"/>
          </a:xfrm>
          <a:prstGeom prst="rect">
            <a:avLst/>
          </a:prstGeom>
        </p:spPr>
      </p:pic>
      <p:pic>
        <p:nvPicPr>
          <p:cNvPr id="7" name="Picture 6"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52" y="3595681"/>
            <a:ext cx="2857500" cy="2857500"/>
          </a:xfrm>
          <a:prstGeom prst="rect">
            <a:avLst/>
          </a:prstGeom>
        </p:spPr>
      </p:pic>
    </p:spTree>
    <p:extLst>
      <p:ext uri="{BB962C8B-B14F-4D97-AF65-F5344CB8AC3E}">
        <p14:creationId xmlns:p14="http://schemas.microsoft.com/office/powerpoint/2010/main" val="249248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135"/>
            <a:ext cx="8042276" cy="1067246"/>
          </a:xfrm>
        </p:spPr>
        <p:txBody>
          <a:bodyPr/>
          <a:lstStyle/>
          <a:p>
            <a:r>
              <a:rPr lang="en-US" dirty="0"/>
              <a:t>Constitutional Amendment</a:t>
            </a:r>
          </a:p>
        </p:txBody>
      </p:sp>
      <p:sp>
        <p:nvSpPr>
          <p:cNvPr id="3" name="Content Placeholder 2"/>
          <p:cNvSpPr>
            <a:spLocks noGrp="1"/>
          </p:cNvSpPr>
          <p:nvPr>
            <p:ph idx="1"/>
          </p:nvPr>
        </p:nvSpPr>
        <p:spPr>
          <a:xfrm>
            <a:off x="549275" y="1030110"/>
            <a:ext cx="8042276" cy="5729111"/>
          </a:xfrm>
        </p:spPr>
        <p:txBody>
          <a:bodyPr>
            <a:normAutofit/>
          </a:bodyPr>
          <a:lstStyle/>
          <a:p>
            <a:pPr marL="0" indent="0" algn="just">
              <a:buNone/>
            </a:pPr>
            <a:r>
              <a:rPr lang="en-US" dirty="0"/>
              <a:t>Many women wanted women to have the right to vote because they believed that women were men’s equals. At the Seneca Falls Convention in 1848, these women wrote a Declaration of Sentiments that said that “all men and women are created equal.” During Woodrow Wilson’s presidency, these women protested publicly. They even picketed at the White House, which was both illegal and considered terribly unladylike. These suffragists believed that the federal government had to grant women the right to vote, the same way it granted freed black men the right to vote after the Civil War.  </a:t>
            </a:r>
          </a:p>
          <a:p>
            <a:pPr marL="0" indent="0" algn="just">
              <a:buNone/>
            </a:pPr>
            <a:endParaRPr lang="en-US" dirty="0"/>
          </a:p>
          <a:p>
            <a:pPr marL="0" indent="0" algn="ctr">
              <a:buNone/>
            </a:pPr>
            <a:r>
              <a:rPr lang="en-US" dirty="0"/>
              <a:t>VIDEO</a:t>
            </a:r>
          </a:p>
        </p:txBody>
      </p:sp>
    </p:spTree>
    <p:extLst>
      <p:ext uri="{BB962C8B-B14F-4D97-AF65-F5344CB8AC3E}">
        <p14:creationId xmlns:p14="http://schemas.microsoft.com/office/powerpoint/2010/main" val="212704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State-by-State</a:t>
            </a:r>
          </a:p>
        </p:txBody>
      </p:sp>
      <p:sp>
        <p:nvSpPr>
          <p:cNvPr id="3" name="Content Placeholder 2"/>
          <p:cNvSpPr>
            <a:spLocks noGrp="1"/>
          </p:cNvSpPr>
          <p:nvPr>
            <p:ph idx="1"/>
          </p:nvPr>
        </p:nvSpPr>
        <p:spPr/>
        <p:txBody>
          <a:bodyPr/>
          <a:lstStyle/>
          <a:p>
            <a:pPr marL="0" indent="0" algn="just">
              <a:buNone/>
            </a:pPr>
            <a:r>
              <a:rPr lang="en-US" dirty="0"/>
              <a:t>Many women wanted to secure women’s right to vote one state at a time. They believed that would be the most successful strategy to get votes for women. These women achieved some success. Fifteen states and the territory of Alaska had full voting rights for women by the time the 19</a:t>
            </a:r>
            <a:r>
              <a:rPr lang="en-US" baseline="30000" dirty="0"/>
              <a:t>th</a:t>
            </a:r>
            <a:r>
              <a:rPr lang="en-US" dirty="0"/>
              <a:t> Amendment was ratified in 1920. At the state-by-state level, women used a variety of arguments to make their case. </a:t>
            </a:r>
          </a:p>
        </p:txBody>
      </p:sp>
    </p:spTree>
    <p:extLst>
      <p:ext uri="{BB962C8B-B14F-4D97-AF65-F5344CB8AC3E}">
        <p14:creationId xmlns:p14="http://schemas.microsoft.com/office/powerpoint/2010/main" val="174139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tes_for_women_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429" y="0"/>
            <a:ext cx="5299364" cy="6858000"/>
          </a:xfrm>
          <a:prstGeom prst="rect">
            <a:avLst/>
          </a:prstGeom>
        </p:spPr>
      </p:pic>
    </p:spTree>
    <p:extLst>
      <p:ext uri="{BB962C8B-B14F-4D97-AF65-F5344CB8AC3E}">
        <p14:creationId xmlns:p14="http://schemas.microsoft.com/office/powerpoint/2010/main" val="113948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778" y="2469443"/>
            <a:ext cx="7775221" cy="2455335"/>
          </a:xfrm>
        </p:spPr>
        <p:txBody>
          <a:bodyPr/>
          <a:lstStyle/>
          <a:p>
            <a:r>
              <a:rPr lang="en-US" dirty="0"/>
              <a:t>Do you think women would have gotten the right to vote if there wasn’t an amendment?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465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492625"/>
          </a:xfrm>
        </p:spPr>
        <p:txBody>
          <a:bodyPr/>
          <a:lstStyle/>
          <a:p>
            <a:r>
              <a:rPr lang="en-US" sz="2000" dirty="0">
                <a:latin typeface="Abadi MT Condensed Extra Bold"/>
                <a:cs typeface="Abadi MT Condensed Extra Bold"/>
              </a:rPr>
              <a:t>Vida </a:t>
            </a:r>
            <a:r>
              <a:rPr lang="en-US" sz="2000" dirty="0" err="1">
                <a:latin typeface="Abadi MT Condensed Extra Bold"/>
                <a:cs typeface="Abadi MT Condensed Extra Bold"/>
              </a:rPr>
              <a:t>Movahed</a:t>
            </a:r>
            <a:r>
              <a:rPr lang="en-US" sz="2000" dirty="0">
                <a:latin typeface="Abadi MT Condensed Extra Bold"/>
                <a:cs typeface="Abadi MT Condensed Extra Bold"/>
              </a:rPr>
              <a:t>, pictured lifting her head scarf into the air on Tehran’s </a:t>
            </a:r>
            <a:r>
              <a:rPr lang="en-US" sz="2000" dirty="0" err="1">
                <a:latin typeface="Abadi MT Condensed Extra Bold"/>
                <a:cs typeface="Abadi MT Condensed Extra Bold"/>
              </a:rPr>
              <a:t>Enghelab</a:t>
            </a:r>
            <a:r>
              <a:rPr lang="en-US" sz="2000" dirty="0">
                <a:latin typeface="Abadi MT Condensed Extra Bold"/>
                <a:cs typeface="Abadi MT Condensed Extra Bold"/>
              </a:rPr>
              <a:t> Street, is credited with sparking a wave of protests in Iran again the compulsory wearing of the hijab.  </a:t>
            </a:r>
          </a:p>
        </p:txBody>
      </p:sp>
      <p:pic>
        <p:nvPicPr>
          <p:cNvPr id="4" name="Content Placeholder 3" descr="Wright-Hijab-New.jpg"/>
          <p:cNvPicPr>
            <a:picLocks noGrp="1" noChangeAspect="1"/>
          </p:cNvPicPr>
          <p:nvPr>
            <p:ph idx="1"/>
          </p:nvPr>
        </p:nvPicPr>
        <p:blipFill>
          <a:blip r:embed="rId2">
            <a:extLst>
              <a:ext uri="{28A0092B-C50C-407E-A947-70E740481C1C}">
                <a14:useLocalDpi xmlns:a14="http://schemas.microsoft.com/office/drawing/2010/main" val="0"/>
              </a:ext>
            </a:extLst>
          </a:blip>
          <a:srcRect t="1961" b="1961"/>
          <a:stretch>
            <a:fillRect/>
          </a:stretch>
        </p:blipFill>
        <p:spPr/>
      </p:pic>
      <p:sp>
        <p:nvSpPr>
          <p:cNvPr id="5" name="TextBox 4"/>
          <p:cNvSpPr txBox="1"/>
          <p:nvPr/>
        </p:nvSpPr>
        <p:spPr>
          <a:xfrm>
            <a:off x="549275" y="6136003"/>
            <a:ext cx="6499728" cy="707886"/>
          </a:xfrm>
          <a:prstGeom prst="rect">
            <a:avLst/>
          </a:prstGeom>
          <a:noFill/>
        </p:spPr>
        <p:txBody>
          <a:bodyPr wrap="none" rtlCol="0">
            <a:spAutoFit/>
          </a:bodyPr>
          <a:lstStyle/>
          <a:p>
            <a:r>
              <a:rPr lang="en-US" sz="4000" dirty="0">
                <a:solidFill>
                  <a:schemeClr val="bg1"/>
                </a:solidFill>
                <a:latin typeface="DK Saffron Walden"/>
                <a:cs typeface="DK Saffron Walden"/>
              </a:rPr>
              <a:t>Women’s Rights Today? </a:t>
            </a:r>
          </a:p>
        </p:txBody>
      </p:sp>
    </p:spTree>
    <p:extLst>
      <p:ext uri="{BB962C8B-B14F-4D97-AF65-F5344CB8AC3E}">
        <p14:creationId xmlns:p14="http://schemas.microsoft.com/office/powerpoint/2010/main" val="290911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Vocab:</a:t>
            </a:r>
          </a:p>
        </p:txBody>
      </p:sp>
      <p:sp>
        <p:nvSpPr>
          <p:cNvPr id="3" name="Content Placeholder 2"/>
          <p:cNvSpPr>
            <a:spLocks noGrp="1"/>
          </p:cNvSpPr>
          <p:nvPr>
            <p:ph idx="1"/>
          </p:nvPr>
        </p:nvSpPr>
        <p:spPr/>
        <p:txBody>
          <a:bodyPr/>
          <a:lstStyle/>
          <a:p>
            <a:r>
              <a:rPr lang="en-US" b="1" dirty="0"/>
              <a:t>Suffrage</a:t>
            </a:r>
            <a:r>
              <a:rPr lang="en-US" dirty="0"/>
              <a:t>: the right to vote</a:t>
            </a:r>
          </a:p>
          <a:p>
            <a:r>
              <a:rPr lang="en-US" b="1" dirty="0"/>
              <a:t>Suffragist</a:t>
            </a:r>
            <a:r>
              <a:rPr lang="en-US" dirty="0"/>
              <a:t>: someone who wants to extend the right to vote</a:t>
            </a:r>
          </a:p>
          <a:p>
            <a:r>
              <a:rPr lang="en-US" b="1" dirty="0"/>
              <a:t>Abridge</a:t>
            </a:r>
            <a:r>
              <a:rPr lang="en-US" dirty="0"/>
              <a:t>: to deprive or limit </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995" y="3013467"/>
            <a:ext cx="3225800" cy="2514600"/>
          </a:xfrm>
          <a:prstGeom prst="rect">
            <a:avLst/>
          </a:prstGeom>
        </p:spPr>
      </p:pic>
    </p:spTree>
    <p:extLst>
      <p:ext uri="{BB962C8B-B14F-4D97-AF65-F5344CB8AC3E}">
        <p14:creationId xmlns:p14="http://schemas.microsoft.com/office/powerpoint/2010/main" val="289857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couldn’t women vote?</a:t>
            </a:r>
          </a:p>
        </p:txBody>
      </p:sp>
      <p:sp>
        <p:nvSpPr>
          <p:cNvPr id="3" name="Content Placeholder 2"/>
          <p:cNvSpPr>
            <a:spLocks noGrp="1"/>
          </p:cNvSpPr>
          <p:nvPr>
            <p:ph idx="1"/>
          </p:nvPr>
        </p:nvSpPr>
        <p:spPr>
          <a:xfrm>
            <a:off x="549275" y="1600201"/>
            <a:ext cx="8042276" cy="4889690"/>
          </a:xfrm>
        </p:spPr>
        <p:txBody>
          <a:bodyPr>
            <a:normAutofit/>
          </a:bodyPr>
          <a:lstStyle/>
          <a:p>
            <a:pPr marL="0" indent="0" algn="just">
              <a:buNone/>
            </a:pPr>
            <a:r>
              <a:rPr lang="en-US" dirty="0"/>
              <a:t>Originally the US Constitution didn’t say much about who had the right to vote. The country’s framers left it up to the states to decide. Most state initially limited voting rights to white male property owners. Over time they extended voting rights to nearly all white men. After the Civil War, three amendments were added to the Constitution. These additions at the federal level freed the slaves, made them citizens, and granted them voting rights. The 14</a:t>
            </a:r>
            <a:r>
              <a:rPr lang="en-US" baseline="30000" dirty="0"/>
              <a:t>th</a:t>
            </a:r>
            <a:r>
              <a:rPr lang="en-US" dirty="0"/>
              <a:t> amendment, ratified in 1868, specifically identified “voters” as male. It was the first time a federal document had done so. </a:t>
            </a:r>
          </a:p>
        </p:txBody>
      </p:sp>
    </p:spTree>
    <p:extLst>
      <p:ext uri="{BB962C8B-B14F-4D97-AF65-F5344CB8AC3E}">
        <p14:creationId xmlns:p14="http://schemas.microsoft.com/office/powerpoint/2010/main" val="170851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8535" y="107576"/>
            <a:ext cx="8042276" cy="6573631"/>
          </a:xfrm>
        </p:spPr>
        <p:txBody>
          <a:bodyPr>
            <a:normAutofit/>
          </a:bodyPr>
          <a:lstStyle/>
          <a:p>
            <a:pPr marL="0" indent="0" algn="just">
              <a:buNone/>
            </a:pPr>
            <a:r>
              <a:rPr lang="en-US" dirty="0"/>
              <a:t>Why were women excluded, both from many individual states’ laws and from the 14</a:t>
            </a:r>
            <a:r>
              <a:rPr lang="en-US" baseline="30000" dirty="0"/>
              <a:t>th</a:t>
            </a:r>
            <a:r>
              <a:rPr lang="en-US" dirty="0"/>
              <a:t> amendment? The framers of the Constitution--  and many who followed them for more than the next 100 years</a:t>
            </a:r>
            <a:r>
              <a:rPr lang="mr-IN" dirty="0"/>
              <a:t>–</a:t>
            </a:r>
            <a:r>
              <a:rPr lang="en-US" dirty="0"/>
              <a:t> believed that women were childlike and incapable of independent though. They believed that women could not be counted on to vote responsibly, so they left women out of states’ voting laws and the Constitutional amendments that granted voting rights to African American men. </a:t>
            </a:r>
          </a:p>
          <a:p>
            <a:pPr marL="0" indent="0" algn="just">
              <a:buNone/>
            </a:pPr>
            <a:endParaRPr lang="en-US" dirty="0"/>
          </a:p>
          <a:p>
            <a:pPr marL="0" indent="0" algn="just">
              <a:lnSpc>
                <a:spcPct val="90000"/>
              </a:lnSpc>
              <a:spcBef>
                <a:spcPts val="0"/>
              </a:spcBef>
              <a:buNone/>
            </a:pPr>
            <a:r>
              <a:rPr lang="en-US" dirty="0"/>
              <a:t>As early as the 1840s, some </a:t>
            </a:r>
          </a:p>
          <a:p>
            <a:pPr marL="0" indent="0" algn="just">
              <a:lnSpc>
                <a:spcPct val="90000"/>
              </a:lnSpc>
              <a:spcBef>
                <a:spcPts val="0"/>
              </a:spcBef>
              <a:buNone/>
            </a:pPr>
            <a:r>
              <a:rPr lang="en-US" dirty="0"/>
              <a:t>women began speaking out, </a:t>
            </a:r>
          </a:p>
          <a:p>
            <a:pPr marL="0" indent="0" algn="just">
              <a:lnSpc>
                <a:spcPct val="90000"/>
              </a:lnSpc>
              <a:spcBef>
                <a:spcPts val="0"/>
              </a:spcBef>
              <a:buNone/>
            </a:pPr>
            <a:r>
              <a:rPr lang="en-US" dirty="0"/>
              <a:t>arguing that women should </a:t>
            </a:r>
          </a:p>
          <a:p>
            <a:pPr marL="0" indent="0" algn="just">
              <a:lnSpc>
                <a:spcPct val="90000"/>
              </a:lnSpc>
              <a:spcBef>
                <a:spcPts val="0"/>
              </a:spcBef>
              <a:buNone/>
            </a:pPr>
            <a:r>
              <a:rPr lang="en-US" dirty="0"/>
              <a:t>have the right to vote, It took until </a:t>
            </a:r>
          </a:p>
          <a:p>
            <a:pPr marL="0" indent="0" algn="just">
              <a:lnSpc>
                <a:spcPct val="90000"/>
              </a:lnSpc>
              <a:spcBef>
                <a:spcPts val="0"/>
              </a:spcBef>
              <a:buNone/>
            </a:pPr>
            <a:r>
              <a:rPr lang="en-US" dirty="0"/>
              <a:t>1920 for that right to be </a:t>
            </a:r>
          </a:p>
          <a:p>
            <a:pPr marL="0" indent="0" algn="just">
              <a:lnSpc>
                <a:spcPct val="90000"/>
              </a:lnSpc>
              <a:spcBef>
                <a:spcPts val="0"/>
              </a:spcBef>
              <a:buNone/>
            </a:pPr>
            <a:r>
              <a:rPr lang="en-US" dirty="0"/>
              <a:t>added to the US Constitution. </a:t>
            </a:r>
          </a:p>
          <a:p>
            <a:pPr marL="0" indent="0">
              <a:buNone/>
            </a:pP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964" y="3859735"/>
            <a:ext cx="3187700" cy="2552700"/>
          </a:xfrm>
          <a:prstGeom prst="rect">
            <a:avLst/>
          </a:prstGeom>
        </p:spPr>
      </p:pic>
    </p:spTree>
    <p:extLst>
      <p:ext uri="{BB962C8B-B14F-4D97-AF65-F5344CB8AC3E}">
        <p14:creationId xmlns:p14="http://schemas.microsoft.com/office/powerpoint/2010/main" val="315918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2207880"/>
            <a:ext cx="6498158" cy="1724867"/>
          </a:xfrm>
        </p:spPr>
        <p:txBody>
          <a:bodyPr/>
          <a:lstStyle/>
          <a:p>
            <a:r>
              <a:rPr lang="en-US" dirty="0">
                <a:latin typeface="DK Saffron Walden"/>
                <a:cs typeface="DK Saffron Walden"/>
              </a:rPr>
              <a:t>Complete pages 1-3 in Women’s Rights packet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342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948" y="-343980"/>
            <a:ext cx="8042276" cy="1336956"/>
          </a:xfrm>
        </p:spPr>
        <p:txBody>
          <a:bodyPr/>
          <a:lstStyle/>
          <a:p>
            <a:r>
              <a:rPr lang="en-US" dirty="0"/>
              <a:t>19</a:t>
            </a:r>
            <a:r>
              <a:rPr lang="en-US" baseline="30000" dirty="0"/>
              <a:t>th</a:t>
            </a:r>
            <a:r>
              <a:rPr lang="en-US" dirty="0"/>
              <a:t> Amendment</a:t>
            </a:r>
          </a:p>
        </p:txBody>
      </p:sp>
      <p:pic>
        <p:nvPicPr>
          <p:cNvPr id="5" name="Picture 4" descr="doc_063_b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460" y="493889"/>
            <a:ext cx="4042540" cy="6039556"/>
          </a:xfrm>
          <a:prstGeom prst="rect">
            <a:avLst/>
          </a:prstGeom>
        </p:spPr>
      </p:pic>
      <p:sp>
        <p:nvSpPr>
          <p:cNvPr id="6" name="Content Placeholder 5"/>
          <p:cNvSpPr>
            <a:spLocks noGrp="1"/>
          </p:cNvSpPr>
          <p:nvPr>
            <p:ph idx="1"/>
          </p:nvPr>
        </p:nvSpPr>
        <p:spPr>
          <a:xfrm>
            <a:off x="549275" y="1600201"/>
            <a:ext cx="4552185" cy="4343400"/>
          </a:xfrm>
        </p:spPr>
        <p:txBody>
          <a:bodyPr/>
          <a:lstStyle/>
          <a:p>
            <a:pPr marL="0" indent="0" algn="just">
              <a:buNone/>
            </a:pPr>
            <a:r>
              <a:rPr lang="en-US" dirty="0"/>
              <a:t>The right of citizens of the United States to vote shall not be denied or abridged by the United States or by any State on account of sex. </a:t>
            </a:r>
          </a:p>
          <a:p>
            <a:pPr marL="0" indent="0" algn="just">
              <a:buNone/>
            </a:pPr>
            <a:r>
              <a:rPr lang="en-US" dirty="0"/>
              <a:t>Congress shall have power to enforce this article by appropriate legislation. </a:t>
            </a:r>
          </a:p>
        </p:txBody>
      </p:sp>
    </p:spTree>
    <p:extLst>
      <p:ext uri="{BB962C8B-B14F-4D97-AF65-F5344CB8AC3E}">
        <p14:creationId xmlns:p14="http://schemas.microsoft.com/office/powerpoint/2010/main" val="421529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42538"/>
            <a:ext cx="8042276" cy="1336956"/>
          </a:xfrm>
        </p:spPr>
        <p:txBody>
          <a:bodyPr/>
          <a:lstStyle/>
          <a:p>
            <a:r>
              <a:rPr lang="en-US" dirty="0"/>
              <a:t>How did women try and get the right to vote?</a:t>
            </a:r>
          </a:p>
        </p:txBody>
      </p:sp>
      <p:sp>
        <p:nvSpPr>
          <p:cNvPr id="3" name="Content Placeholder 2"/>
          <p:cNvSpPr>
            <a:spLocks noGrp="1"/>
          </p:cNvSpPr>
          <p:nvPr>
            <p:ph idx="1"/>
          </p:nvPr>
        </p:nvSpPr>
        <p:spPr>
          <a:xfrm>
            <a:off x="549275" y="2023729"/>
            <a:ext cx="8042276" cy="3919872"/>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VIDEO</a:t>
            </a:r>
          </a:p>
        </p:txBody>
      </p:sp>
    </p:spTree>
    <p:extLst>
      <p:ext uri="{BB962C8B-B14F-4D97-AF65-F5344CB8AC3E}">
        <p14:creationId xmlns:p14="http://schemas.microsoft.com/office/powerpoint/2010/main" val="322986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424" y="-274176"/>
            <a:ext cx="8042276" cy="1336956"/>
          </a:xfrm>
        </p:spPr>
        <p:txBody>
          <a:bodyPr/>
          <a:lstStyle/>
          <a:p>
            <a:r>
              <a:rPr lang="en-US" dirty="0"/>
              <a:t>Moral Persuasion </a:t>
            </a:r>
          </a:p>
        </p:txBody>
      </p:sp>
      <p:sp>
        <p:nvSpPr>
          <p:cNvPr id="3" name="Content Placeholder 2"/>
          <p:cNvSpPr>
            <a:spLocks noGrp="1"/>
          </p:cNvSpPr>
          <p:nvPr>
            <p:ph idx="1"/>
          </p:nvPr>
        </p:nvSpPr>
        <p:spPr>
          <a:xfrm>
            <a:off x="549275" y="1197715"/>
            <a:ext cx="8042276" cy="4745886"/>
          </a:xfrm>
        </p:spPr>
        <p:txBody>
          <a:bodyPr/>
          <a:lstStyle/>
          <a:p>
            <a:pPr marL="0" indent="0">
              <a:buNone/>
            </a:pPr>
            <a:r>
              <a:rPr lang="en-US" dirty="0"/>
              <a:t>In the 1800s, many Americans thought that men and women were completely different from each other. They thought that men were intellectual and women were emotional. They thought that men were worldly and women were spiritual. They thought that men belonged out in public and women belonged in the home. They believed that men were corrupt and women were morally pure. </a:t>
            </a:r>
          </a:p>
          <a:p>
            <a:pPr marL="0" indent="0">
              <a:buNone/>
            </a:pPr>
            <a:r>
              <a:rPr lang="en-US" dirty="0"/>
              <a:t>Large numbers of women who held these beliefs wanted the right to vote. How would women make the case that they should be able to vote? </a:t>
            </a:r>
          </a:p>
        </p:txBody>
      </p:sp>
    </p:spTree>
    <p:extLst>
      <p:ext uri="{BB962C8B-B14F-4D97-AF65-F5344CB8AC3E}">
        <p14:creationId xmlns:p14="http://schemas.microsoft.com/office/powerpoint/2010/main" val="390311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en_in_the_ho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649" y="0"/>
            <a:ext cx="5299364" cy="6858000"/>
          </a:xfrm>
          <a:prstGeom prst="rect">
            <a:avLst/>
          </a:prstGeom>
        </p:spPr>
      </p:pic>
    </p:spTree>
    <p:extLst>
      <p:ext uri="{BB962C8B-B14F-4D97-AF65-F5344CB8AC3E}">
        <p14:creationId xmlns:p14="http://schemas.microsoft.com/office/powerpoint/2010/main" val="29707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4562</TotalTime>
  <Words>665</Words>
  <Application>Microsoft Macintosh PowerPoint</Application>
  <PresentationFormat>On-screen Show (4:3)</PresentationFormat>
  <Paragraphs>39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Abadi MT Condensed Extra Bold</vt:lpstr>
      <vt:lpstr>DK Saffron Walden</vt:lpstr>
      <vt:lpstr>News Gothic MT</vt:lpstr>
      <vt:lpstr>Wingdings 2</vt:lpstr>
      <vt:lpstr>Breeze</vt:lpstr>
      <vt:lpstr>Women’s Rights </vt:lpstr>
      <vt:lpstr>Helpful Vocab:</vt:lpstr>
      <vt:lpstr>Why couldn’t women vote?</vt:lpstr>
      <vt:lpstr>PowerPoint Presentation</vt:lpstr>
      <vt:lpstr>Complete pages 1-3 in Women’s Rights packet</vt:lpstr>
      <vt:lpstr>19th Amendment</vt:lpstr>
      <vt:lpstr>How did women try and get the right to vote?</vt:lpstr>
      <vt:lpstr>Moral Persuasion </vt:lpstr>
      <vt:lpstr>PowerPoint Presentation</vt:lpstr>
      <vt:lpstr>Constitutional Amendment</vt:lpstr>
      <vt:lpstr>State-by-State</vt:lpstr>
      <vt:lpstr>PowerPoint Presentation</vt:lpstr>
      <vt:lpstr>Do you think women would have gotten the right to vote if there wasn’t an amendment? </vt:lpstr>
      <vt:lpstr>Vida Movahed, pictured lifting her head scarf into the air on Tehran’s Enghelab Street, is credited with sparking a wave of protests in Iran again the compulsory wearing of the hijab.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Rights </dc:title>
  <dc:creator>Demi Dubach</dc:creator>
  <cp:lastModifiedBy>Microsoft Office User</cp:lastModifiedBy>
  <cp:revision>24</cp:revision>
  <dcterms:created xsi:type="dcterms:W3CDTF">2018-02-06T17:50:01Z</dcterms:created>
  <dcterms:modified xsi:type="dcterms:W3CDTF">2019-02-08T21:31:09Z</dcterms:modified>
</cp:coreProperties>
</file>