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80" r:id="rId3"/>
    <p:sldId id="258" r:id="rId4"/>
    <p:sldId id="257" r:id="rId5"/>
    <p:sldId id="267" r:id="rId6"/>
    <p:sldId id="274" r:id="rId7"/>
    <p:sldId id="276" r:id="rId8"/>
    <p:sldId id="264" r:id="rId9"/>
    <p:sldId id="265" r:id="rId10"/>
    <p:sldId id="268" r:id="rId11"/>
    <p:sldId id="269" r:id="rId12"/>
    <p:sldId id="270" r:id="rId13"/>
    <p:sldId id="271" r:id="rId14"/>
    <p:sldId id="266" r:id="rId15"/>
    <p:sldId id="272" r:id="rId16"/>
    <p:sldId id="282" r:id="rId17"/>
    <p:sldId id="277" r:id="rId18"/>
    <p:sldId id="261" r:id="rId19"/>
    <p:sldId id="281" r:id="rId20"/>
    <p:sldId id="262" r:id="rId21"/>
    <p:sldId id="283" r:id="rId22"/>
    <p:sldId id="278" r:id="rId23"/>
  </p:sldIdLst>
  <p:sldSz cx="9144000" cy="6858000" type="screen4x3"/>
  <p:notesSz cx="7086600" cy="9372600"/>
  <p:custDataLst>
    <p:tags r:id="rId2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760" y="2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tags" Target="tags/tag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sz="quarter" idx="1"/>
          </p:nvPr>
        </p:nvSpPr>
        <p:spPr>
          <a:xfrm>
            <a:off x="4014100" y="0"/>
            <a:ext cx="3070860" cy="468630"/>
          </a:xfrm>
          <a:prstGeom prst="rect">
            <a:avLst/>
          </a:prstGeom>
        </p:spPr>
        <p:txBody>
          <a:bodyPr vert="horz" lIns="94046" tIns="47023" rIns="94046" bIns="47023" rtlCol="0"/>
          <a:lstStyle>
            <a:lvl1pPr algn="r">
              <a:defRPr sz="1200"/>
            </a:lvl1pPr>
          </a:lstStyle>
          <a:p>
            <a:fld id="{640027F1-05C4-448E-81DC-7549ACBCB76A}" type="datetimeFigureOut">
              <a:rPr lang="en-US" smtClean="0"/>
              <a:t>3/2/18</a:t>
            </a:fld>
            <a:endParaRPr lang="en-US"/>
          </a:p>
        </p:txBody>
      </p:sp>
      <p:sp>
        <p:nvSpPr>
          <p:cNvPr id="4" name="Footer Placeholder 3"/>
          <p:cNvSpPr>
            <a:spLocks noGrp="1"/>
          </p:cNvSpPr>
          <p:nvPr>
            <p:ph type="ftr" sz="quarter" idx="2"/>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5" name="Slide Number Placeholder 4"/>
          <p:cNvSpPr>
            <a:spLocks noGrp="1"/>
          </p:cNvSpPr>
          <p:nvPr>
            <p:ph type="sldNum" sz="quarter" idx="3"/>
          </p:nvPr>
        </p:nvSpPr>
        <p:spPr>
          <a:xfrm>
            <a:off x="4014100" y="8902343"/>
            <a:ext cx="3070860" cy="468630"/>
          </a:xfrm>
          <a:prstGeom prst="rect">
            <a:avLst/>
          </a:prstGeom>
        </p:spPr>
        <p:txBody>
          <a:bodyPr vert="horz" lIns="94046" tIns="47023" rIns="94046" bIns="47023" rtlCol="0" anchor="b"/>
          <a:lstStyle>
            <a:lvl1pPr algn="r">
              <a:defRPr sz="1200"/>
            </a:lvl1pPr>
          </a:lstStyle>
          <a:p>
            <a:fld id="{EC4B83B7-4680-46B5-8717-772AE92168CC}" type="slidenum">
              <a:rPr lang="en-US" smtClean="0"/>
              <a:t>‹#›</a:t>
            </a:fld>
            <a:endParaRPr lang="en-US"/>
          </a:p>
        </p:txBody>
      </p:sp>
    </p:spTree>
    <p:extLst>
      <p:ext uri="{BB962C8B-B14F-4D97-AF65-F5344CB8AC3E}">
        <p14:creationId xmlns:p14="http://schemas.microsoft.com/office/powerpoint/2010/main" val="3912580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14788" y="0"/>
            <a:ext cx="3070225" cy="468313"/>
          </a:xfrm>
          <a:prstGeom prst="rect">
            <a:avLst/>
          </a:prstGeom>
        </p:spPr>
        <p:txBody>
          <a:bodyPr vert="horz" lIns="91440" tIns="45720" rIns="91440" bIns="45720" rtlCol="0"/>
          <a:lstStyle>
            <a:lvl1pPr algn="r">
              <a:defRPr sz="1200"/>
            </a:lvl1pPr>
          </a:lstStyle>
          <a:p>
            <a:fld id="{FA8B9AFD-2863-477C-859D-5CAC660157BF}" type="datetimeFigureOut">
              <a:rPr lang="en-US" smtClean="0"/>
              <a:t>3/2/18</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451350"/>
            <a:ext cx="5670550" cy="42179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700"/>
            <a:ext cx="3070225" cy="4683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14788" y="8902700"/>
            <a:ext cx="3070225" cy="468313"/>
          </a:xfrm>
          <a:prstGeom prst="rect">
            <a:avLst/>
          </a:prstGeom>
        </p:spPr>
        <p:txBody>
          <a:bodyPr vert="horz" lIns="91440" tIns="45720" rIns="91440" bIns="45720" rtlCol="0" anchor="b"/>
          <a:lstStyle>
            <a:lvl1pPr algn="r">
              <a:defRPr sz="1200"/>
            </a:lvl1pPr>
          </a:lstStyle>
          <a:p>
            <a:fld id="{91E76919-0DBF-4E4E-A1AD-498149849FC9}" type="slidenum">
              <a:rPr lang="en-US" smtClean="0"/>
              <a:t>‹#›</a:t>
            </a:fld>
            <a:endParaRPr lang="en-US"/>
          </a:p>
        </p:txBody>
      </p:sp>
    </p:spTree>
    <p:extLst>
      <p:ext uri="{BB962C8B-B14F-4D97-AF65-F5344CB8AC3E}">
        <p14:creationId xmlns:p14="http://schemas.microsoft.com/office/powerpoint/2010/main" val="1134672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76919-0DBF-4E4E-A1AD-498149849FC9}" type="slidenum">
              <a:rPr lang="en-US" smtClean="0"/>
              <a:t>1</a:t>
            </a:fld>
            <a:endParaRPr lang="en-US"/>
          </a:p>
        </p:txBody>
      </p:sp>
    </p:spTree>
    <p:extLst>
      <p:ext uri="{BB962C8B-B14F-4D97-AF65-F5344CB8AC3E}">
        <p14:creationId xmlns:p14="http://schemas.microsoft.com/office/powerpoint/2010/main" val="3765288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76919-0DBF-4E4E-A1AD-498149849FC9}" type="slidenum">
              <a:rPr lang="en-US" smtClean="0"/>
              <a:t>10</a:t>
            </a:fld>
            <a:endParaRPr lang="en-US"/>
          </a:p>
        </p:txBody>
      </p:sp>
    </p:spTree>
    <p:extLst>
      <p:ext uri="{BB962C8B-B14F-4D97-AF65-F5344CB8AC3E}">
        <p14:creationId xmlns:p14="http://schemas.microsoft.com/office/powerpoint/2010/main" val="1195960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76919-0DBF-4E4E-A1AD-498149849FC9}" type="slidenum">
              <a:rPr lang="en-US" smtClean="0"/>
              <a:t>11</a:t>
            </a:fld>
            <a:endParaRPr lang="en-US"/>
          </a:p>
        </p:txBody>
      </p:sp>
    </p:spTree>
    <p:extLst>
      <p:ext uri="{BB962C8B-B14F-4D97-AF65-F5344CB8AC3E}">
        <p14:creationId xmlns:p14="http://schemas.microsoft.com/office/powerpoint/2010/main" val="2314960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76919-0DBF-4E4E-A1AD-498149849FC9}" type="slidenum">
              <a:rPr lang="en-US" smtClean="0"/>
              <a:t>12</a:t>
            </a:fld>
            <a:endParaRPr lang="en-US"/>
          </a:p>
        </p:txBody>
      </p:sp>
    </p:spTree>
    <p:extLst>
      <p:ext uri="{BB962C8B-B14F-4D97-AF65-F5344CB8AC3E}">
        <p14:creationId xmlns:p14="http://schemas.microsoft.com/office/powerpoint/2010/main" val="1206995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76919-0DBF-4E4E-A1AD-498149849FC9}" type="slidenum">
              <a:rPr lang="en-US" smtClean="0"/>
              <a:t>13</a:t>
            </a:fld>
            <a:endParaRPr lang="en-US"/>
          </a:p>
        </p:txBody>
      </p:sp>
    </p:spTree>
    <p:extLst>
      <p:ext uri="{BB962C8B-B14F-4D97-AF65-F5344CB8AC3E}">
        <p14:creationId xmlns:p14="http://schemas.microsoft.com/office/powerpoint/2010/main" val="685463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76919-0DBF-4E4E-A1AD-498149849FC9}" type="slidenum">
              <a:rPr lang="en-US" smtClean="0"/>
              <a:t>14</a:t>
            </a:fld>
            <a:endParaRPr lang="en-US"/>
          </a:p>
        </p:txBody>
      </p:sp>
    </p:spTree>
    <p:extLst>
      <p:ext uri="{BB962C8B-B14F-4D97-AF65-F5344CB8AC3E}">
        <p14:creationId xmlns:p14="http://schemas.microsoft.com/office/powerpoint/2010/main" val="343292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76919-0DBF-4E4E-A1AD-498149849FC9}" type="slidenum">
              <a:rPr lang="en-US" smtClean="0"/>
              <a:t>15</a:t>
            </a:fld>
            <a:endParaRPr lang="en-US"/>
          </a:p>
        </p:txBody>
      </p:sp>
    </p:spTree>
    <p:extLst>
      <p:ext uri="{BB962C8B-B14F-4D97-AF65-F5344CB8AC3E}">
        <p14:creationId xmlns:p14="http://schemas.microsoft.com/office/powerpoint/2010/main" val="3007905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76919-0DBF-4E4E-A1AD-498149849FC9}" type="slidenum">
              <a:rPr lang="en-US" smtClean="0"/>
              <a:t>16</a:t>
            </a:fld>
            <a:endParaRPr lang="en-US"/>
          </a:p>
        </p:txBody>
      </p:sp>
    </p:spTree>
    <p:extLst>
      <p:ext uri="{BB962C8B-B14F-4D97-AF65-F5344CB8AC3E}">
        <p14:creationId xmlns:p14="http://schemas.microsoft.com/office/powerpoint/2010/main" val="790921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76919-0DBF-4E4E-A1AD-498149849FC9}" type="slidenum">
              <a:rPr lang="en-US" smtClean="0"/>
              <a:t>17</a:t>
            </a:fld>
            <a:endParaRPr lang="en-US"/>
          </a:p>
        </p:txBody>
      </p:sp>
    </p:spTree>
    <p:extLst>
      <p:ext uri="{BB962C8B-B14F-4D97-AF65-F5344CB8AC3E}">
        <p14:creationId xmlns:p14="http://schemas.microsoft.com/office/powerpoint/2010/main" val="2608516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76919-0DBF-4E4E-A1AD-498149849FC9}" type="slidenum">
              <a:rPr lang="en-US" smtClean="0"/>
              <a:t>18</a:t>
            </a:fld>
            <a:endParaRPr lang="en-US"/>
          </a:p>
        </p:txBody>
      </p:sp>
    </p:spTree>
    <p:extLst>
      <p:ext uri="{BB962C8B-B14F-4D97-AF65-F5344CB8AC3E}">
        <p14:creationId xmlns:p14="http://schemas.microsoft.com/office/powerpoint/2010/main" val="533444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76919-0DBF-4E4E-A1AD-498149849FC9}" type="slidenum">
              <a:rPr lang="en-US" smtClean="0"/>
              <a:t>19</a:t>
            </a:fld>
            <a:endParaRPr lang="en-US"/>
          </a:p>
        </p:txBody>
      </p:sp>
    </p:spTree>
    <p:extLst>
      <p:ext uri="{BB962C8B-B14F-4D97-AF65-F5344CB8AC3E}">
        <p14:creationId xmlns:p14="http://schemas.microsoft.com/office/powerpoint/2010/main" val="3599604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76919-0DBF-4E4E-A1AD-498149849FC9}" type="slidenum">
              <a:rPr lang="en-US" smtClean="0"/>
              <a:t>2</a:t>
            </a:fld>
            <a:endParaRPr lang="en-US"/>
          </a:p>
        </p:txBody>
      </p:sp>
    </p:spTree>
    <p:extLst>
      <p:ext uri="{BB962C8B-B14F-4D97-AF65-F5344CB8AC3E}">
        <p14:creationId xmlns:p14="http://schemas.microsoft.com/office/powerpoint/2010/main" val="2799810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76919-0DBF-4E4E-A1AD-498149849FC9}" type="slidenum">
              <a:rPr lang="en-US" smtClean="0"/>
              <a:t>20</a:t>
            </a:fld>
            <a:endParaRPr lang="en-US"/>
          </a:p>
        </p:txBody>
      </p:sp>
    </p:spTree>
    <p:extLst>
      <p:ext uri="{BB962C8B-B14F-4D97-AF65-F5344CB8AC3E}">
        <p14:creationId xmlns:p14="http://schemas.microsoft.com/office/powerpoint/2010/main" val="2531845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76919-0DBF-4E4E-A1AD-498149849FC9}" type="slidenum">
              <a:rPr lang="en-US" smtClean="0"/>
              <a:t>21</a:t>
            </a:fld>
            <a:endParaRPr lang="en-US"/>
          </a:p>
        </p:txBody>
      </p:sp>
    </p:spTree>
    <p:extLst>
      <p:ext uri="{BB962C8B-B14F-4D97-AF65-F5344CB8AC3E}">
        <p14:creationId xmlns:p14="http://schemas.microsoft.com/office/powerpoint/2010/main" val="3893589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76919-0DBF-4E4E-A1AD-498149849FC9}" type="slidenum">
              <a:rPr lang="en-US" smtClean="0"/>
              <a:t>22</a:t>
            </a:fld>
            <a:endParaRPr lang="en-US"/>
          </a:p>
        </p:txBody>
      </p:sp>
    </p:spTree>
    <p:extLst>
      <p:ext uri="{BB962C8B-B14F-4D97-AF65-F5344CB8AC3E}">
        <p14:creationId xmlns:p14="http://schemas.microsoft.com/office/powerpoint/2010/main" val="2433323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76919-0DBF-4E4E-A1AD-498149849FC9}" type="slidenum">
              <a:rPr lang="en-US" smtClean="0"/>
              <a:t>3</a:t>
            </a:fld>
            <a:endParaRPr lang="en-US"/>
          </a:p>
        </p:txBody>
      </p:sp>
    </p:spTree>
    <p:extLst>
      <p:ext uri="{BB962C8B-B14F-4D97-AF65-F5344CB8AC3E}">
        <p14:creationId xmlns:p14="http://schemas.microsoft.com/office/powerpoint/2010/main" val="3711495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76919-0DBF-4E4E-A1AD-498149849FC9}" type="slidenum">
              <a:rPr lang="en-US" smtClean="0"/>
              <a:t>4</a:t>
            </a:fld>
            <a:endParaRPr lang="en-US"/>
          </a:p>
        </p:txBody>
      </p:sp>
    </p:spTree>
    <p:extLst>
      <p:ext uri="{BB962C8B-B14F-4D97-AF65-F5344CB8AC3E}">
        <p14:creationId xmlns:p14="http://schemas.microsoft.com/office/powerpoint/2010/main" val="4135006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76919-0DBF-4E4E-A1AD-498149849FC9}" type="slidenum">
              <a:rPr lang="en-US" smtClean="0"/>
              <a:t>5</a:t>
            </a:fld>
            <a:endParaRPr lang="en-US"/>
          </a:p>
        </p:txBody>
      </p:sp>
    </p:spTree>
    <p:extLst>
      <p:ext uri="{BB962C8B-B14F-4D97-AF65-F5344CB8AC3E}">
        <p14:creationId xmlns:p14="http://schemas.microsoft.com/office/powerpoint/2010/main" val="813596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76919-0DBF-4E4E-A1AD-498149849FC9}" type="slidenum">
              <a:rPr lang="en-US" smtClean="0"/>
              <a:t>6</a:t>
            </a:fld>
            <a:endParaRPr lang="en-US"/>
          </a:p>
        </p:txBody>
      </p:sp>
    </p:spTree>
    <p:extLst>
      <p:ext uri="{BB962C8B-B14F-4D97-AF65-F5344CB8AC3E}">
        <p14:creationId xmlns:p14="http://schemas.microsoft.com/office/powerpoint/2010/main" val="126804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76919-0DBF-4E4E-A1AD-498149849FC9}" type="slidenum">
              <a:rPr lang="en-US" smtClean="0"/>
              <a:t>7</a:t>
            </a:fld>
            <a:endParaRPr lang="en-US"/>
          </a:p>
        </p:txBody>
      </p:sp>
    </p:spTree>
    <p:extLst>
      <p:ext uri="{BB962C8B-B14F-4D97-AF65-F5344CB8AC3E}">
        <p14:creationId xmlns:p14="http://schemas.microsoft.com/office/powerpoint/2010/main" val="2270719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76919-0DBF-4E4E-A1AD-498149849FC9}" type="slidenum">
              <a:rPr lang="en-US" smtClean="0"/>
              <a:t>8</a:t>
            </a:fld>
            <a:endParaRPr lang="en-US"/>
          </a:p>
        </p:txBody>
      </p:sp>
    </p:spTree>
    <p:extLst>
      <p:ext uri="{BB962C8B-B14F-4D97-AF65-F5344CB8AC3E}">
        <p14:creationId xmlns:p14="http://schemas.microsoft.com/office/powerpoint/2010/main" val="1743287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76919-0DBF-4E4E-A1AD-498149849FC9}" type="slidenum">
              <a:rPr lang="en-US" smtClean="0"/>
              <a:t>9</a:t>
            </a:fld>
            <a:endParaRPr lang="en-US"/>
          </a:p>
        </p:txBody>
      </p:sp>
    </p:spTree>
    <p:extLst>
      <p:ext uri="{BB962C8B-B14F-4D97-AF65-F5344CB8AC3E}">
        <p14:creationId xmlns:p14="http://schemas.microsoft.com/office/powerpoint/2010/main" val="1142501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8ACE33-CFB9-40A7-BBB7-73F4A51D6142}" type="slidenum">
              <a:rPr lang="en-US"/>
              <a:pPr/>
              <a:t>‹#›</a:t>
            </a:fld>
            <a:endParaRPr lang="en-US"/>
          </a:p>
        </p:txBody>
      </p:sp>
    </p:spTree>
    <p:extLst>
      <p:ext uri="{BB962C8B-B14F-4D97-AF65-F5344CB8AC3E}">
        <p14:creationId xmlns:p14="http://schemas.microsoft.com/office/powerpoint/2010/main" val="1730461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A1AD677-D511-4B46-B37B-8026D569214B}" type="slidenum">
              <a:rPr lang="en-US"/>
              <a:pPr/>
              <a:t>‹#›</a:t>
            </a:fld>
            <a:endParaRPr lang="en-US"/>
          </a:p>
        </p:txBody>
      </p:sp>
    </p:spTree>
    <p:extLst>
      <p:ext uri="{BB962C8B-B14F-4D97-AF65-F5344CB8AC3E}">
        <p14:creationId xmlns:p14="http://schemas.microsoft.com/office/powerpoint/2010/main" val="3693062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6FA4B9-1010-4F8D-902A-3F5567A170E6}" type="slidenum">
              <a:rPr lang="en-US"/>
              <a:pPr/>
              <a:t>‹#›</a:t>
            </a:fld>
            <a:endParaRPr lang="en-US"/>
          </a:p>
        </p:txBody>
      </p:sp>
    </p:spTree>
    <p:extLst>
      <p:ext uri="{BB962C8B-B14F-4D97-AF65-F5344CB8AC3E}">
        <p14:creationId xmlns:p14="http://schemas.microsoft.com/office/powerpoint/2010/main" val="1983576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AC68454-26F6-4A1B-8657-FC58B7F45709}" type="slidenum">
              <a:rPr lang="en-US"/>
              <a:pPr/>
              <a:t>‹#›</a:t>
            </a:fld>
            <a:endParaRPr lang="en-US"/>
          </a:p>
        </p:txBody>
      </p:sp>
    </p:spTree>
    <p:extLst>
      <p:ext uri="{BB962C8B-B14F-4D97-AF65-F5344CB8AC3E}">
        <p14:creationId xmlns:p14="http://schemas.microsoft.com/office/powerpoint/2010/main" val="2427723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63B41D-B06E-490A-8114-C8709374C303}" type="slidenum">
              <a:rPr lang="en-US"/>
              <a:pPr/>
              <a:t>‹#›</a:t>
            </a:fld>
            <a:endParaRPr lang="en-US"/>
          </a:p>
        </p:txBody>
      </p:sp>
    </p:spTree>
    <p:extLst>
      <p:ext uri="{BB962C8B-B14F-4D97-AF65-F5344CB8AC3E}">
        <p14:creationId xmlns:p14="http://schemas.microsoft.com/office/powerpoint/2010/main" val="1074596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6F41505-3057-4862-B524-2B261C067D9F}" type="slidenum">
              <a:rPr lang="en-US"/>
              <a:pPr/>
              <a:t>‹#›</a:t>
            </a:fld>
            <a:endParaRPr lang="en-US"/>
          </a:p>
        </p:txBody>
      </p:sp>
    </p:spTree>
    <p:extLst>
      <p:ext uri="{BB962C8B-B14F-4D97-AF65-F5344CB8AC3E}">
        <p14:creationId xmlns:p14="http://schemas.microsoft.com/office/powerpoint/2010/main" val="3634085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9255866-4BED-446F-842F-0AEAEF99E6C5}" type="slidenum">
              <a:rPr lang="en-US"/>
              <a:pPr/>
              <a:t>‹#›</a:t>
            </a:fld>
            <a:endParaRPr lang="en-US"/>
          </a:p>
        </p:txBody>
      </p:sp>
    </p:spTree>
    <p:extLst>
      <p:ext uri="{BB962C8B-B14F-4D97-AF65-F5344CB8AC3E}">
        <p14:creationId xmlns:p14="http://schemas.microsoft.com/office/powerpoint/2010/main" val="1221008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70CA93E-390A-4989-9FF0-6E9A1A76F794}" type="slidenum">
              <a:rPr lang="en-US"/>
              <a:pPr/>
              <a:t>‹#›</a:t>
            </a:fld>
            <a:endParaRPr lang="en-US"/>
          </a:p>
        </p:txBody>
      </p:sp>
    </p:spTree>
    <p:extLst>
      <p:ext uri="{BB962C8B-B14F-4D97-AF65-F5344CB8AC3E}">
        <p14:creationId xmlns:p14="http://schemas.microsoft.com/office/powerpoint/2010/main" val="2886113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0E5BD12-D827-46DC-8680-993A24E25DE3}" type="slidenum">
              <a:rPr lang="en-US"/>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6631" y="-584539"/>
            <a:ext cx="1270738" cy="584539"/>
          </a:xfrm>
          <a:prstGeom prst="rect">
            <a:avLst/>
          </a:prstGeom>
        </p:spPr>
      </p:pic>
    </p:spTree>
    <p:extLst>
      <p:ext uri="{BB962C8B-B14F-4D97-AF65-F5344CB8AC3E}">
        <p14:creationId xmlns:p14="http://schemas.microsoft.com/office/powerpoint/2010/main" val="3120700196"/>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4A7C265-2EAA-4BB4-B59B-11E885B8FC1E}" type="slidenum">
              <a:rPr lang="en-US"/>
              <a:pPr/>
              <a:t>‹#›</a:t>
            </a:fld>
            <a:endParaRPr lang="en-US"/>
          </a:p>
        </p:txBody>
      </p:sp>
    </p:spTree>
    <p:extLst>
      <p:ext uri="{BB962C8B-B14F-4D97-AF65-F5344CB8AC3E}">
        <p14:creationId xmlns:p14="http://schemas.microsoft.com/office/powerpoint/2010/main" val="2368408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492289-32AA-4B61-B943-4CB5680B80D5}" type="slidenum">
              <a:rPr lang="en-US"/>
              <a:pPr/>
              <a:t>‹#›</a:t>
            </a:fld>
            <a:endParaRPr lang="en-US"/>
          </a:p>
        </p:txBody>
      </p:sp>
    </p:spTree>
    <p:extLst>
      <p:ext uri="{BB962C8B-B14F-4D97-AF65-F5344CB8AC3E}">
        <p14:creationId xmlns:p14="http://schemas.microsoft.com/office/powerpoint/2010/main" val="38538592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B593ABF-624C-426F-891D-FC85B48FEC4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1.assumption.edu/users/mcclymer/His130/P-H/chinese%20Exclusion/must_go_lrg.jpg" TargetMode="External"/><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hyperlink" Target="http://museum.stanford.edu/view/sfc_spike.html" TargetMode="External"/><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1.jpeg"/><Relationship Id="rId6" Type="http://schemas.openxmlformats.org/officeDocument/2006/relationships/hyperlink" Target="http://www.history.com/shows/america-the-story-of-us/videos/transcontinental-railroad" TargetMode="External"/><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jpe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hyperlink" Target="http://www.cpran.com/" TargetMode="External"/><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hyperlink" Target="http://immigrants.harpweek.com/ChineseAmericans/Illustrations/021PacificChivalryMain.htm" TargetMode="External"/><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743200"/>
            <a:ext cx="5840413"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9"/>
          <p:cNvSpPr txBox="1">
            <a:spLocks noChangeArrowheads="1"/>
          </p:cNvSpPr>
          <p:nvPr/>
        </p:nvSpPr>
        <p:spPr bwMode="auto">
          <a:xfrm>
            <a:off x="152400" y="990600"/>
            <a:ext cx="8991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t>- According to the cartoonist, how do the workingmen of California feel?</a:t>
            </a:r>
          </a:p>
        </p:txBody>
      </p:sp>
      <p:sp>
        <p:nvSpPr>
          <p:cNvPr id="2059" name="Text Box 11"/>
          <p:cNvSpPr txBox="1">
            <a:spLocks noChangeArrowheads="1"/>
          </p:cNvSpPr>
          <p:nvPr/>
        </p:nvSpPr>
        <p:spPr bwMode="auto">
          <a:xfrm>
            <a:off x="0" y="2209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t>- In your opinion, why do the workingmen feel this way?</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descr="eytinge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25975" cy="6861175"/>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descr="eytinge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0"/>
            <a:ext cx="4781550" cy="6862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checkerboard(across)">
                                      <p:cBhvr>
                                        <p:cTn id="7" dur="500"/>
                                        <p:tgtEl>
                                          <p:spTgt spid="143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4343"/>
                                        </p:tgtEl>
                                        <p:attrNameLst>
                                          <p:attrName>style.visibility</p:attrName>
                                        </p:attrNameLst>
                                      </p:cBhvr>
                                      <p:to>
                                        <p:strVal val="visible"/>
                                      </p:to>
                                    </p:set>
                                    <p:animEffect transition="in" filter="checkerboard(across)">
                                      <p:cBhvr>
                                        <p:cTn id="12" dur="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eytinge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89475" cy="6862763"/>
          </a:xfrm>
          <a:prstGeom prst="rect">
            <a:avLst/>
          </a:prstGeom>
          <a:noFill/>
          <a:extLst>
            <a:ext uri="{909E8E84-426E-40dd-AFC4-6F175D3DCCD1}">
              <a14:hiddenFill xmlns:a14="http://schemas.microsoft.com/office/drawing/2010/main">
                <a:solidFill>
                  <a:srgbClr val="FFFFFF"/>
                </a:solidFill>
              </a14:hiddenFill>
            </a:ext>
          </a:extLst>
        </p:spPr>
      </p:pic>
      <p:pic>
        <p:nvPicPr>
          <p:cNvPr id="15367" name="Picture 7" descr="eytinge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0"/>
            <a:ext cx="4908550" cy="6856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checkerboard(across)">
                                      <p:cBhvr>
                                        <p:cTn id="7" dur="500"/>
                                        <p:tgtEl>
                                          <p:spTgt spid="153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5367"/>
                                        </p:tgtEl>
                                        <p:attrNameLst>
                                          <p:attrName>style.visibility</p:attrName>
                                        </p:attrNameLst>
                                      </p:cBhvr>
                                      <p:to>
                                        <p:strVal val="visible"/>
                                      </p:to>
                                    </p:set>
                                    <p:animEffect transition="in" filter="checkerboard(across)">
                                      <p:cBhvr>
                                        <p:cTn id="12"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descr="eytinge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4662488" cy="6854825"/>
          </a:xfrm>
          <a:prstGeom prst="rect">
            <a:avLst/>
          </a:prstGeom>
          <a:noFill/>
          <a:extLst>
            <a:ext uri="{909E8E84-426E-40dd-AFC4-6F175D3DCCD1}">
              <a14:hiddenFill xmlns:a14="http://schemas.microsoft.com/office/drawing/2010/main">
                <a:solidFill>
                  <a:srgbClr val="FFFFFF"/>
                </a:solidFill>
              </a14:hiddenFill>
            </a:ext>
          </a:extLst>
        </p:spPr>
      </p:pic>
      <p:pic>
        <p:nvPicPr>
          <p:cNvPr id="16391" name="Picture 7" descr="eytinge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6600" y="7938"/>
            <a:ext cx="4597400" cy="68500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box(in)">
                                      <p:cBhvr>
                                        <p:cTn id="7" dur="500"/>
                                        <p:tgtEl>
                                          <p:spTgt spid="163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6391"/>
                                        </p:tgtEl>
                                        <p:attrNameLst>
                                          <p:attrName>style.visibility</p:attrName>
                                        </p:attrNameLst>
                                      </p:cBhvr>
                                      <p:to>
                                        <p:strVal val="visible"/>
                                      </p:to>
                                    </p:set>
                                    <p:animEffect transition="in" filter="box(in)">
                                      <p:cBhvr>
                                        <p:cTn id="12"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eytinge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588"/>
            <a:ext cx="4652963" cy="6856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Chinese_railroad_workers_in_sn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066800"/>
            <a:ext cx="7148513" cy="4889500"/>
          </a:xfrm>
          <a:prstGeom prst="rect">
            <a:avLst/>
          </a:prstGeom>
          <a:noFill/>
          <a:extLst>
            <a:ext uri="{909E8E84-426E-40dd-AFC4-6F175D3DCCD1}">
              <a14:hiddenFill xmlns:a14="http://schemas.microsoft.com/office/drawing/2010/main">
                <a:solidFill>
                  <a:srgbClr val="FFFFFF"/>
                </a:solidFill>
              </a14:hiddenFill>
            </a:ext>
          </a:extLst>
        </p:spPr>
      </p:pic>
      <p:sp>
        <p:nvSpPr>
          <p:cNvPr id="9222" name="Text Box 6"/>
          <p:cNvSpPr txBox="1">
            <a:spLocks noChangeArrowheads="1"/>
          </p:cNvSpPr>
          <p:nvPr/>
        </p:nvSpPr>
        <p:spPr bwMode="auto">
          <a:xfrm>
            <a:off x="0" y="6019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i="1">
                <a:latin typeface="Times New Roman" pitchFamily="18" charset="0"/>
              </a:rPr>
              <a:t>Chinese railroad workers perform their duties in the snow. </a:t>
            </a:r>
          </a:p>
        </p:txBody>
      </p:sp>
      <p:sp>
        <p:nvSpPr>
          <p:cNvPr id="9223" name="Text Box 7"/>
          <p:cNvSpPr txBox="1">
            <a:spLocks noChangeArrowheads="1"/>
          </p:cNvSpPr>
          <p:nvPr/>
        </p:nvSpPr>
        <p:spPr bwMode="auto">
          <a:xfrm>
            <a:off x="0" y="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latin typeface="Times New Roman" pitchFamily="18" charset="0"/>
              </a:rPr>
              <a:t>· The workers endured scorching </a:t>
            </a:r>
            <a:r>
              <a:rPr lang="en-US" sz="2800" b="1" i="1">
                <a:latin typeface="Times New Roman" pitchFamily="18" charset="0"/>
              </a:rPr>
              <a:t>deserts</a:t>
            </a:r>
            <a:r>
              <a:rPr lang="en-US" sz="2800">
                <a:latin typeface="Times New Roman" pitchFamily="18" charset="0"/>
              </a:rPr>
              <a:t>, blinding </a:t>
            </a:r>
            <a:r>
              <a:rPr lang="en-US" sz="2800" b="1" i="1">
                <a:latin typeface="Times New Roman" pitchFamily="18" charset="0"/>
              </a:rPr>
              <a:t>snowstorms</a:t>
            </a:r>
            <a:r>
              <a:rPr lang="en-US" sz="2800">
                <a:latin typeface="Times New Roman" pitchFamily="18" charset="0"/>
              </a:rPr>
              <a:t>, and blasted through </a:t>
            </a:r>
            <a:r>
              <a:rPr lang="en-US" sz="2800" b="1" i="1">
                <a:latin typeface="Times New Roman" pitchFamily="18" charset="0"/>
              </a:rPr>
              <a:t>mountains</a:t>
            </a:r>
            <a:r>
              <a:rPr lang="en-US" sz="2800">
                <a:latin typeface="Times New Roman" pitchFamily="18" charset="0"/>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checkerboard(across)">
                                      <p:cBhvr>
                                        <p:cTn id="7" dur="5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010819canyon_1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0"/>
            <a:ext cx="6783388"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108"/>
          <a:stretch/>
        </p:blipFill>
        <p:spPr bwMode="auto">
          <a:xfrm>
            <a:off x="0" y="0"/>
            <a:ext cx="9144000" cy="6073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6073854"/>
            <a:ext cx="9144000" cy="830997"/>
          </a:xfrm>
          <a:prstGeom prst="rect">
            <a:avLst/>
          </a:prstGeom>
        </p:spPr>
        <p:txBody>
          <a:bodyPr wrap="square">
            <a:spAutoFit/>
          </a:bodyPr>
          <a:lstStyle/>
          <a:p>
            <a:r>
              <a:rPr lang="en-US" sz="2400" b="1" i="1" dirty="0">
                <a:latin typeface="Times New Roman" pitchFamily="18" charset="0"/>
                <a:cs typeface="Times New Roman" pitchFamily="18" charset="0"/>
              </a:rPr>
              <a:t>The Big Trestle, the last major </a:t>
            </a:r>
            <a:r>
              <a:rPr lang="en-US" sz="2400" b="1" i="1" dirty="0" smtClean="0">
                <a:latin typeface="Times New Roman" pitchFamily="18" charset="0"/>
                <a:cs typeface="Times New Roman" pitchFamily="18" charset="0"/>
              </a:rPr>
              <a:t>bridge </a:t>
            </a:r>
            <a:r>
              <a:rPr lang="en-US" sz="2400" b="1" i="1" dirty="0">
                <a:latin typeface="Times New Roman" pitchFamily="18" charset="0"/>
                <a:cs typeface="Times New Roman" pitchFamily="18" charset="0"/>
              </a:rPr>
              <a:t>of the transcontinental railroad, close to Promontory, Utah.</a:t>
            </a:r>
          </a:p>
        </p:txBody>
      </p:sp>
    </p:spTree>
    <p:extLst>
      <p:ext uri="{BB962C8B-B14F-4D97-AF65-F5344CB8AC3E}">
        <p14:creationId xmlns:p14="http://schemas.microsoft.com/office/powerpoint/2010/main" val="133626431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0"/>
            <a:ext cx="9144000" cy="664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sz="2600" i="1" dirty="0">
                <a:latin typeface="Times New Roman" pitchFamily="18" charset="0"/>
              </a:rPr>
              <a:t>“This ‘cape’ was a wall of rock 2,700 feet high, rising steeply from the American River and largely innocent of even a toehold. But the Chinese wove large wicker baskets, marked them with bright symbols to ward off evil spirits, and at the sound of the sunrise whistle marched silently off to the </a:t>
            </a:r>
            <a:r>
              <a:rPr lang="en-US" sz="2600" i="1" dirty="0" err="1">
                <a:latin typeface="Times New Roman" pitchFamily="18" charset="0"/>
              </a:rPr>
              <a:t>ridgetop</a:t>
            </a:r>
            <a:r>
              <a:rPr lang="en-US" sz="2600" i="1" dirty="0">
                <a:latin typeface="Times New Roman" pitchFamily="18" charset="0"/>
              </a:rPr>
              <a:t>. From one end of their bamboo carrying poles hung discarded kegs filled with strong tea; from the other, their woven baskets…Lowered in the baskets hundreds of feet down the cliff they chipped and chiseled small nooks out of the rock, inserted charges of black powder, then nimbly scampered up the ropes, pulling their baskets out of harm’s way as the fuses crackled and flashed.”</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7" descr="GoldenSpikev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8210550" cy="5591175"/>
          </a:xfrm>
          <a:prstGeom prst="rect">
            <a:avLst/>
          </a:prstGeom>
          <a:noFill/>
          <a:extLst>
            <a:ext uri="{909E8E84-426E-40dd-AFC4-6F175D3DCCD1}">
              <a14:hiddenFill xmlns:a14="http://schemas.microsoft.com/office/drawing/2010/main">
                <a:solidFill>
                  <a:srgbClr val="FFFFFF"/>
                </a:solidFill>
              </a14:hiddenFill>
            </a:ext>
          </a:extLst>
        </p:spPr>
      </p:pic>
      <p:sp>
        <p:nvSpPr>
          <p:cNvPr id="7176" name="Text Box 8"/>
          <p:cNvSpPr txBox="1">
            <a:spLocks noChangeArrowheads="1"/>
          </p:cNvSpPr>
          <p:nvPr/>
        </p:nvSpPr>
        <p:spPr bwMode="auto">
          <a:xfrm>
            <a:off x="0" y="57912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latin typeface="Times New Roman" pitchFamily="18" charset="0"/>
              </a:rPr>
              <a:t>On May 10, 1869,</a:t>
            </a:r>
            <a:r>
              <a:rPr lang="en-US" sz="2800" i="1" dirty="0">
                <a:latin typeface="Times New Roman" pitchFamily="18" charset="0"/>
              </a:rPr>
              <a:t> a </a:t>
            </a:r>
            <a:r>
              <a:rPr lang="en-US" sz="2800" b="1" i="1" dirty="0">
                <a:latin typeface="Times New Roman" pitchFamily="18" charset="0"/>
              </a:rPr>
              <a:t>golden</a:t>
            </a:r>
            <a:r>
              <a:rPr lang="en-US" sz="2800" i="1" dirty="0">
                <a:latin typeface="Times New Roman" pitchFamily="18" charset="0"/>
              </a:rPr>
              <a:t> </a:t>
            </a:r>
            <a:r>
              <a:rPr lang="en-US" sz="2800" b="1" i="1" dirty="0">
                <a:latin typeface="Times New Roman" pitchFamily="18" charset="0"/>
              </a:rPr>
              <a:t>spike</a:t>
            </a:r>
            <a:r>
              <a:rPr lang="en-US" sz="2800" i="1" dirty="0">
                <a:latin typeface="Times New Roman" pitchFamily="18" charset="0"/>
              </a:rPr>
              <a:t> </a:t>
            </a:r>
            <a:r>
              <a:rPr lang="en-US" sz="2800" dirty="0">
                <a:latin typeface="Times New Roman" pitchFamily="18" charset="0"/>
              </a:rPr>
              <a:t>was hammered into a</a:t>
            </a:r>
            <a:r>
              <a:rPr lang="en-US" sz="2800" i="1" dirty="0">
                <a:latin typeface="Times New Roman" pitchFamily="18" charset="0"/>
              </a:rPr>
              <a:t> </a:t>
            </a:r>
            <a:r>
              <a:rPr lang="en-US" sz="2800" dirty="0">
                <a:latin typeface="Times New Roman" pitchFamily="18" charset="0"/>
              </a:rPr>
              <a:t>track joining the two tracks in </a:t>
            </a:r>
            <a:r>
              <a:rPr lang="en-US" sz="2800" b="1" i="1" dirty="0">
                <a:latin typeface="Times New Roman" pitchFamily="18" charset="0"/>
              </a:rPr>
              <a:t>Promontory Point</a:t>
            </a:r>
            <a:r>
              <a:rPr lang="en-US" sz="2800" dirty="0">
                <a:latin typeface="Times New Roman" pitchFamily="18" charset="0"/>
              </a:rPr>
              <a:t>, UT.</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63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458" y="6277455"/>
            <a:ext cx="9141542" cy="523220"/>
          </a:xfrm>
          <a:prstGeom prst="rect">
            <a:avLst/>
          </a:prstGeom>
        </p:spPr>
        <p:txBody>
          <a:bodyPr wrap="square">
            <a:spAutoFit/>
          </a:bodyPr>
          <a:lstStyle/>
          <a:p>
            <a:pPr algn="ctr"/>
            <a:r>
              <a:rPr lang="en-US" sz="2800" b="1" i="1" dirty="0">
                <a:latin typeface="Times New Roman" pitchFamily="18" charset="0"/>
                <a:cs typeface="Times New Roman" pitchFamily="18" charset="0"/>
              </a:rPr>
              <a:t>The Driving Of The Last </a:t>
            </a:r>
            <a:r>
              <a:rPr lang="en-US" sz="2800" b="1" i="1" dirty="0" smtClean="0">
                <a:latin typeface="Times New Roman" pitchFamily="18" charset="0"/>
                <a:cs typeface="Times New Roman" pitchFamily="18" charset="0"/>
              </a:rPr>
              <a:t>Spike, by Thomas Hill</a:t>
            </a:r>
            <a:endParaRPr lang="en-US" sz="2800" b="1" i="1" dirty="0">
              <a:latin typeface="Times New Roman" pitchFamily="18" charset="0"/>
              <a:cs typeface="Times New Roman" pitchFamily="18" charset="0"/>
            </a:endParaRPr>
          </a:p>
        </p:txBody>
      </p:sp>
    </p:spTree>
    <p:extLst>
      <p:ext uri="{BB962C8B-B14F-4D97-AF65-F5344CB8AC3E}">
        <p14:creationId xmlns:p14="http://schemas.microsoft.com/office/powerpoint/2010/main" val="12176539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3388" y="0"/>
            <a:ext cx="6170612"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3" name="Text Box 5"/>
          <p:cNvSpPr txBox="1">
            <a:spLocks noChangeArrowheads="1"/>
          </p:cNvSpPr>
          <p:nvPr/>
        </p:nvSpPr>
        <p:spPr bwMode="auto">
          <a:xfrm>
            <a:off x="0" y="0"/>
            <a:ext cx="29718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latin typeface="Times New Roman" pitchFamily="18" charset="0"/>
              </a:rPr>
              <a:t>- According to the cartoonist, how do the workingmen of California feel?</a:t>
            </a:r>
          </a:p>
        </p:txBody>
      </p:sp>
      <p:sp>
        <p:nvSpPr>
          <p:cNvPr id="27654" name="Text Box 6"/>
          <p:cNvSpPr txBox="1">
            <a:spLocks noChangeArrowheads="1"/>
          </p:cNvSpPr>
          <p:nvPr/>
        </p:nvSpPr>
        <p:spPr bwMode="auto">
          <a:xfrm>
            <a:off x="0" y="4114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latin typeface="Times New Roman" pitchFamily="18" charset="0"/>
              </a:rPr>
              <a:t>- In your opinion, why do the workingmen feel this way?</a:t>
            </a:r>
          </a:p>
        </p:txBody>
      </p:sp>
      <p:sp>
        <p:nvSpPr>
          <p:cNvPr id="27655" name="Text Box 7"/>
          <p:cNvSpPr txBox="1">
            <a:spLocks noChangeArrowheads="1"/>
          </p:cNvSpPr>
          <p:nvPr/>
        </p:nvSpPr>
        <p:spPr bwMode="auto">
          <a:xfrm>
            <a:off x="0" y="2362200"/>
            <a:ext cx="2971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i="1">
                <a:latin typeface="Times New Roman" pitchFamily="18" charset="0"/>
              </a:rPr>
              <a:t>They want Chinese workers to be sent back to China.</a:t>
            </a:r>
          </a:p>
        </p:txBody>
      </p:sp>
      <p:sp>
        <p:nvSpPr>
          <p:cNvPr id="27656" name="Text Box 8"/>
          <p:cNvSpPr txBox="1">
            <a:spLocks noChangeArrowheads="1"/>
          </p:cNvSpPr>
          <p:nvPr/>
        </p:nvSpPr>
        <p:spPr bwMode="auto">
          <a:xfrm>
            <a:off x="0" y="4800600"/>
            <a:ext cx="9144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i="1">
                <a:latin typeface="Times New Roman" pitchFamily="18" charset="0"/>
              </a:rPr>
              <a:t>Americans in California were competing with Chinese immigrants for jobs. Many Americans resented the Chinese since they were willing to accept lower salaries than Americans were.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animEffect transition="in" filter="box(in)">
                                      <p:cBhvr>
                                        <p:cTn id="7" dur="500"/>
                                        <p:tgtEl>
                                          <p:spTgt spid="276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7656"/>
                                        </p:tgtEl>
                                        <p:attrNameLst>
                                          <p:attrName>style.visibility</p:attrName>
                                        </p:attrNameLst>
                                      </p:cBhvr>
                                      <p:to>
                                        <p:strVal val="visible"/>
                                      </p:to>
                                    </p:set>
                                    <p:animEffect transition="in" filter="box(in)">
                                      <p:cBhvr>
                                        <p:cTn id="12" dur="5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P spid="2765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631"/>
          <a:stretch/>
        </p:blipFill>
        <p:spPr bwMode="auto">
          <a:xfrm>
            <a:off x="-38100" y="0"/>
            <a:ext cx="91821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5961043"/>
            <a:ext cx="9144000" cy="954107"/>
          </a:xfrm>
          <a:prstGeom prst="rect">
            <a:avLst/>
          </a:prstGeom>
          <a:noFill/>
        </p:spPr>
        <p:txBody>
          <a:bodyPr wrap="square" rtlCol="0">
            <a:spAutoFit/>
          </a:bodyPr>
          <a:lstStyle/>
          <a:p>
            <a:r>
              <a:rPr lang="en-US" sz="2800" b="1" i="1" dirty="0">
                <a:solidFill>
                  <a:srgbClr val="FFFFCC"/>
                </a:solidFill>
                <a:latin typeface="Times New Roman" pitchFamily="18" charset="0"/>
                <a:cs typeface="Times New Roman" pitchFamily="18" charset="0"/>
              </a:rPr>
              <a:t>The Last Spike, </a:t>
            </a:r>
            <a:r>
              <a:rPr lang="en-US" sz="2800" b="1" i="1" dirty="0" smtClean="0">
                <a:solidFill>
                  <a:srgbClr val="FFFFCC"/>
                </a:solidFill>
                <a:latin typeface="Times New Roman" pitchFamily="18" charset="0"/>
                <a:cs typeface="Times New Roman" pitchFamily="18" charset="0"/>
              </a:rPr>
              <a:t>1869, located at the </a:t>
            </a:r>
            <a:r>
              <a:rPr lang="en-US" sz="2800" b="1" i="1" dirty="0" smtClean="0">
                <a:solidFill>
                  <a:srgbClr val="FFFFCC"/>
                </a:solidFill>
                <a:latin typeface="Times New Roman" pitchFamily="18" charset="0"/>
                <a:cs typeface="Times New Roman" pitchFamily="18" charset="0"/>
                <a:hlinkClick r:id="rId4"/>
              </a:rPr>
              <a:t>Cantor Arts Center at Stanford University</a:t>
            </a:r>
            <a:endParaRPr lang="en-US" sz="2800" b="1" i="1" dirty="0">
              <a:solidFill>
                <a:srgbClr val="FFFFCC"/>
              </a:solidFill>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289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2950" y="0"/>
            <a:ext cx="4572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52950" y="5335671"/>
            <a:ext cx="4629150" cy="954107"/>
          </a:xfrm>
          <a:prstGeom prst="rect">
            <a:avLst/>
          </a:prstGeom>
          <a:blipFill>
            <a:blip r:embed="rId5"/>
            <a:tile tx="0" ty="0" sx="100000" sy="100000" flip="none" algn="tl"/>
          </a:blipFill>
        </p:spPr>
        <p:txBody>
          <a:bodyPr wrap="square">
            <a:spAutoFit/>
          </a:bodyPr>
          <a:lstStyle/>
          <a:p>
            <a:pPr algn="ctr"/>
            <a:r>
              <a:rPr lang="en-US" sz="2800" b="1" i="1" dirty="0" smtClean="0">
                <a:effectLst/>
                <a:latin typeface="Times New Roman" pitchFamily="18" charset="0"/>
                <a:cs typeface="Times New Roman" pitchFamily="18" charset="0"/>
                <a:hlinkClick r:id="rId6"/>
              </a:rPr>
              <a:t>Transcontinental Railroad (3:27)</a:t>
            </a:r>
            <a:endParaRPr lang="en-US" sz="2800" b="1" i="1"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428834431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0" y="0"/>
            <a:ext cx="9144000" cy="695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sz="2500" i="1" dirty="0">
                <a:latin typeface="Times New Roman" pitchFamily="18" charset="0"/>
              </a:rPr>
              <a:t>“At Promontory Point, Utah, on May 10, 1869 – when the rival rails were joined with great fanfare – the Chinese finished the job. But there and elsewhere, Crocker’s Asians were excluded from the festivities. (Charles Crocker was the chief overseer of the Central Pacific Railroad’s works.) At San Francisco’s grand celebration, the keynote speaker attributed the railroad’s existence to ‘the commingled blood of the four greatest nationalities of modern days’ – the French, Germans, English, and Irish of America. And at a centennial observance in 1969, Secretary of Transportation John A. Volpe echoed the sentiment: “Who else but Americans,” he intoned, “could drill ten tunnels in mountains thirty feet deep in snow? Who else but Americans…?”</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4572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latin typeface="Times New Roman" pitchFamily="18" charset="0"/>
              </a:rPr>
              <a:t>· Railroad companies raced to lay tracks to the </a:t>
            </a:r>
            <a:r>
              <a:rPr lang="en-US" sz="2800" b="1" i="1">
                <a:latin typeface="Times New Roman" pitchFamily="18" charset="0"/>
              </a:rPr>
              <a:t>mines</a:t>
            </a:r>
            <a:r>
              <a:rPr lang="en-US" sz="2800">
                <a:latin typeface="Times New Roman" pitchFamily="18" charset="0"/>
              </a:rPr>
              <a:t> in order to supply the miners.</a:t>
            </a:r>
          </a:p>
        </p:txBody>
      </p:sp>
      <p:sp>
        <p:nvSpPr>
          <p:cNvPr id="5123" name="Rectangle 3"/>
          <p:cNvSpPr>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u="sng">
                <a:latin typeface="Times New Roman" pitchFamily="18" charset="0"/>
              </a:rPr>
              <a:t>The Transcontinental Railroad</a:t>
            </a:r>
          </a:p>
        </p:txBody>
      </p:sp>
      <p:pic>
        <p:nvPicPr>
          <p:cNvPr id="5125" name="Picture 5" descr="railroads-1870"/>
          <p:cNvPicPr>
            <a:picLocks noChangeAspect="1" noChangeArrowheads="1"/>
          </p:cNvPicPr>
          <p:nvPr/>
        </p:nvPicPr>
        <p:blipFill>
          <a:blip r:embed="rId3">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0" y="1333500"/>
            <a:ext cx="9134475" cy="5524500"/>
          </a:xfrm>
          <a:prstGeom prst="rect">
            <a:avLst/>
          </a:prstGeom>
          <a:noFill/>
          <a:extLst>
            <a:ext uri="{909E8E84-426E-40dd-AFC4-6F175D3DCCD1}">
              <a14:hiddenFill xmlns:a14="http://schemas.microsoft.com/office/drawing/2010/main">
                <a:solidFill>
                  <a:srgbClr val="FFFFFF"/>
                </a:solidFill>
              </a14:hiddenFill>
            </a:ext>
          </a:extLst>
        </p:spPr>
      </p:pic>
      <p:sp>
        <p:nvSpPr>
          <p:cNvPr id="5131" name="Text Box 11"/>
          <p:cNvSpPr txBox="1">
            <a:spLocks noChangeArrowheads="1"/>
          </p:cNvSpPr>
          <p:nvPr/>
        </p:nvSpPr>
        <p:spPr bwMode="auto">
          <a:xfrm>
            <a:off x="8001000" y="4800600"/>
            <a:ext cx="914400" cy="779463"/>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rPr>
              <a:t>J</a:t>
            </a:r>
          </a:p>
          <a:p>
            <a:pPr>
              <a:spcBef>
                <a:spcPct val="50000"/>
              </a:spcBef>
            </a:pPr>
            <a:r>
              <a:rPr lang="en-US">
                <a:solidFill>
                  <a:schemeClr val="bg1"/>
                </a:solidFill>
              </a:rPr>
              <a:t>j</a:t>
            </a:r>
          </a:p>
        </p:txBody>
      </p:sp>
      <p:pic>
        <p:nvPicPr>
          <p:cNvPr id="5132"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58253">
            <a:off x="-12700" y="1227138"/>
            <a:ext cx="3629025"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ox(in)">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3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6407150" cy="4805363"/>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973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0164" y="4618"/>
            <a:ext cx="6380163" cy="4805363"/>
          </a:xfrm>
          <a:prstGeom prst="rect">
            <a:avLst/>
          </a:prstGeom>
          <a:noFill/>
          <a:extLst>
            <a:ext uri="{909E8E84-426E-40dd-AFC4-6F175D3DCCD1}">
              <a14:hiddenFill xmlns:a14="http://schemas.microsoft.com/office/drawing/2010/main">
                <a:solidFill>
                  <a:srgbClr val="FFFFFF"/>
                </a:solidFill>
              </a14:hiddenFill>
            </a:ext>
          </a:extLst>
        </p:spPr>
      </p:pic>
      <p:sp>
        <p:nvSpPr>
          <p:cNvPr id="6150" name="Text Box 6"/>
          <p:cNvSpPr txBox="1">
            <a:spLocks noChangeArrowheads="1"/>
          </p:cNvSpPr>
          <p:nvPr/>
        </p:nvSpPr>
        <p:spPr bwMode="auto">
          <a:xfrm>
            <a:off x="19050" y="5165229"/>
            <a:ext cx="91440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600" b="1" i="1" dirty="0">
                <a:latin typeface="Times New Roman" pitchFamily="18" charset="0"/>
              </a:rPr>
              <a:t>"End of Track, near Humboldt Lake," circa 1868, showing a construction train stopped, headed eastbound, with lots of tents in the foreground. These tents were probably occupied by </a:t>
            </a:r>
            <a:r>
              <a:rPr lang="en-US" sz="2600" b="1" i="1" dirty="0" smtClean="0">
                <a:latin typeface="Times New Roman" pitchFamily="18" charset="0"/>
              </a:rPr>
              <a:t>Chinese laborers.</a:t>
            </a:r>
            <a:endParaRPr lang="en-US" sz="2600" b="1" i="1" dirty="0">
              <a:latin typeface="Times New Roman" pitchFamily="18" charset="0"/>
            </a:endParaRPr>
          </a:p>
        </p:txBody>
      </p:sp>
      <p:sp>
        <p:nvSpPr>
          <p:cNvPr id="6151" name="Text Box 7"/>
          <p:cNvSpPr txBox="1">
            <a:spLocks noChangeArrowheads="1"/>
          </p:cNvSpPr>
          <p:nvPr/>
        </p:nvSpPr>
        <p:spPr bwMode="auto">
          <a:xfrm>
            <a:off x="-19050" y="5165229"/>
            <a:ext cx="9144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600" b="1" i="1" dirty="0">
                <a:latin typeface="Times New Roman" pitchFamily="18" charset="0"/>
              </a:rPr>
              <a:t>May of 1997; it appears as if the freight trail can still be seen</a:t>
            </a:r>
          </a:p>
        </p:txBody>
      </p:sp>
      <p:sp>
        <p:nvSpPr>
          <p:cNvPr id="6" name="Text Box 7"/>
          <p:cNvSpPr txBox="1">
            <a:spLocks noChangeArrowheads="1"/>
          </p:cNvSpPr>
          <p:nvPr/>
        </p:nvSpPr>
        <p:spPr bwMode="auto">
          <a:xfrm>
            <a:off x="1540164" y="4767263"/>
            <a:ext cx="639098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200" b="1" i="1" dirty="0" smtClean="0">
                <a:latin typeface="Times New Roman" pitchFamily="18" charset="0"/>
              </a:rPr>
              <a:t>Images courtesy of Lawrence K. </a:t>
            </a:r>
            <a:r>
              <a:rPr lang="en-US" sz="1200" b="1" i="1" dirty="0" err="1" smtClean="0">
                <a:latin typeface="Times New Roman" pitchFamily="18" charset="0"/>
              </a:rPr>
              <a:t>Hersh</a:t>
            </a:r>
            <a:r>
              <a:rPr lang="en-US" sz="1200" b="1" i="1" dirty="0" smtClean="0">
                <a:latin typeface="Times New Roman" pitchFamily="18" charset="0"/>
              </a:rPr>
              <a:t>, Publisher, </a:t>
            </a:r>
            <a:r>
              <a:rPr lang="en-US" sz="1200" b="1" i="1" dirty="0" smtClean="0">
                <a:latin typeface="Times New Roman" pitchFamily="18" charset="0"/>
                <a:hlinkClick r:id="rId5"/>
              </a:rPr>
              <a:t>“Central Pacific Railroad Across Nevada”</a:t>
            </a:r>
            <a:endParaRPr lang="en-US" sz="1200" b="1" i="1" dirty="0">
              <a:latin typeface="Times New Roman" pitchFamily="18"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strips(downLeft)">
                                      <p:cBhvr>
                                        <p:cTn id="7" dur="500"/>
                                        <p:tgtEl>
                                          <p:spTgt spid="6147"/>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150"/>
                                        </p:tgtEl>
                                        <p:attrNameLst>
                                          <p:attrName>style.visibility</p:attrName>
                                        </p:attrNameLst>
                                      </p:cBhvr>
                                      <p:to>
                                        <p:strVal val="visible"/>
                                      </p:to>
                                    </p:set>
                                    <p:animEffect transition="in" filter="wipe(down)">
                                      <p:cBhvr>
                                        <p:cTn id="16" dur="500"/>
                                        <p:tgtEl>
                                          <p:spTgt spid="615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149"/>
                                        </p:tgtEl>
                                        <p:attrNameLst>
                                          <p:attrName>style.visibility</p:attrName>
                                        </p:attrNameLst>
                                      </p:cBhvr>
                                      <p:to>
                                        <p:strVal val="visible"/>
                                      </p:to>
                                    </p:set>
                                    <p:animEffect transition="in" filter="fade">
                                      <p:cBhvr>
                                        <p:cTn id="21" dur="5000"/>
                                        <p:tgtEl>
                                          <p:spTgt spid="614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grpId="1" nodeType="clickEffect">
                                  <p:stCondLst>
                                    <p:cond delay="0"/>
                                  </p:stCondLst>
                                  <p:childTnLst>
                                    <p:anim calcmode="lin" valueType="num">
                                      <p:cBhvr additive="base">
                                        <p:cTn id="25" dur="500"/>
                                        <p:tgtEl>
                                          <p:spTgt spid="6150"/>
                                        </p:tgtEl>
                                        <p:attrNameLst>
                                          <p:attrName>ppt_x</p:attrName>
                                        </p:attrNameLst>
                                      </p:cBhvr>
                                      <p:tavLst>
                                        <p:tav tm="0">
                                          <p:val>
                                            <p:strVal val="ppt_x"/>
                                          </p:val>
                                        </p:tav>
                                        <p:tav tm="100000">
                                          <p:val>
                                            <p:strVal val="ppt_x"/>
                                          </p:val>
                                        </p:tav>
                                      </p:tavLst>
                                    </p:anim>
                                    <p:anim calcmode="lin" valueType="num">
                                      <p:cBhvr additive="base">
                                        <p:cTn id="26" dur="500"/>
                                        <p:tgtEl>
                                          <p:spTgt spid="6150"/>
                                        </p:tgtEl>
                                        <p:attrNameLst>
                                          <p:attrName>ppt_y</p:attrName>
                                        </p:attrNameLst>
                                      </p:cBhvr>
                                      <p:tavLst>
                                        <p:tav tm="0">
                                          <p:val>
                                            <p:strVal val="ppt_y"/>
                                          </p:val>
                                        </p:tav>
                                        <p:tav tm="100000">
                                          <p:val>
                                            <p:strVal val="1+ppt_h/2"/>
                                          </p:val>
                                        </p:tav>
                                      </p:tavLst>
                                    </p:anim>
                                    <p:set>
                                      <p:cBhvr>
                                        <p:cTn id="27" dur="1" fill="hold">
                                          <p:stCondLst>
                                            <p:cond delay="499"/>
                                          </p:stCondLst>
                                        </p:cTn>
                                        <p:tgtEl>
                                          <p:spTgt spid="615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151"/>
                                        </p:tgtEl>
                                        <p:attrNameLst>
                                          <p:attrName>style.visibility</p:attrName>
                                        </p:attrNameLst>
                                      </p:cBhvr>
                                      <p:to>
                                        <p:strVal val="visible"/>
                                      </p:to>
                                    </p:set>
                                    <p:anim calcmode="lin" valueType="num">
                                      <p:cBhvr additive="base">
                                        <p:cTn id="32" dur="500" fill="hold"/>
                                        <p:tgtEl>
                                          <p:spTgt spid="6151"/>
                                        </p:tgtEl>
                                        <p:attrNameLst>
                                          <p:attrName>ppt_x</p:attrName>
                                        </p:attrNameLst>
                                      </p:cBhvr>
                                      <p:tavLst>
                                        <p:tav tm="0">
                                          <p:val>
                                            <p:strVal val="#ppt_x"/>
                                          </p:val>
                                        </p:tav>
                                        <p:tav tm="100000">
                                          <p:val>
                                            <p:strVal val="#ppt_x"/>
                                          </p:val>
                                        </p:tav>
                                      </p:tavLst>
                                    </p:anim>
                                    <p:anim calcmode="lin" valueType="num">
                                      <p:cBhvr additive="base">
                                        <p:cTn id="33"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P spid="6150" grpId="1"/>
      <p:bldP spid="6151"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11" descr="usa3"/>
          <p:cNvPicPr>
            <a:picLocks noChangeAspect="1" noChangeArrowheads="1"/>
          </p:cNvPicPr>
          <p:nvPr/>
        </p:nvPicPr>
        <p:blipFill>
          <a:blip r:embed="rId3">
            <a:extLst>
              <a:ext uri="{28A0092B-C50C-407E-A947-70E740481C1C}">
                <a14:useLocalDpi xmlns:a14="http://schemas.microsoft.com/office/drawing/2010/main" val="0"/>
              </a:ext>
            </a:extLst>
          </a:blip>
          <a:srcRect t="12436" r="36578" b="9006"/>
          <a:stretch>
            <a:fillRect/>
          </a:stretch>
        </p:blipFill>
        <p:spPr bwMode="auto">
          <a:xfrm>
            <a:off x="0" y="533400"/>
            <a:ext cx="5791200" cy="5783263"/>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3100" y="533400"/>
            <a:ext cx="4660900" cy="5791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6" name="Text Box 14"/>
          <p:cNvSpPr txBox="1">
            <a:spLocks noChangeArrowheads="1"/>
          </p:cNvSpPr>
          <p:nvPr/>
        </p:nvSpPr>
        <p:spPr bwMode="auto">
          <a:xfrm>
            <a:off x="4267200" y="1600200"/>
            <a:ext cx="533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b="1">
                <a:solidFill>
                  <a:schemeClr val="accent2"/>
                </a:solidFill>
                <a:latin typeface="Times New Roman" pitchFamily="18" charset="0"/>
              </a:rPr>
              <a:t>.</a:t>
            </a:r>
          </a:p>
        </p:txBody>
      </p:sp>
      <p:sp>
        <p:nvSpPr>
          <p:cNvPr id="13327" name="Text Box 15"/>
          <p:cNvSpPr txBox="1">
            <a:spLocks noChangeArrowheads="1"/>
          </p:cNvSpPr>
          <p:nvPr/>
        </p:nvSpPr>
        <p:spPr bwMode="auto">
          <a:xfrm>
            <a:off x="457200" y="1600200"/>
            <a:ext cx="533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b="1">
                <a:solidFill>
                  <a:srgbClr val="FF0000"/>
                </a:solidFill>
                <a:latin typeface="Times New Roman" pitchFamily="18" charset="0"/>
              </a:rPr>
              <a:t>.</a:t>
            </a:r>
          </a:p>
        </p:txBody>
      </p:sp>
      <p:sp>
        <p:nvSpPr>
          <p:cNvPr id="13328" name="Text Box 16"/>
          <p:cNvSpPr txBox="1">
            <a:spLocks noChangeArrowheads="1"/>
          </p:cNvSpPr>
          <p:nvPr/>
        </p:nvSpPr>
        <p:spPr bwMode="auto">
          <a:xfrm>
            <a:off x="2057400" y="2514600"/>
            <a:ext cx="53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hlink"/>
                </a:solidFill>
                <a:latin typeface="Times New Roman" pitchFamily="18" charset="0"/>
              </a:rPr>
              <a:t>x</a:t>
            </a:r>
          </a:p>
        </p:txBody>
      </p:sp>
      <p:sp>
        <p:nvSpPr>
          <p:cNvPr id="13329" name="Line 17"/>
          <p:cNvSpPr>
            <a:spLocks noChangeShapeType="1"/>
          </p:cNvSpPr>
          <p:nvPr/>
        </p:nvSpPr>
        <p:spPr bwMode="auto">
          <a:xfrm flipV="1">
            <a:off x="4495800" y="838200"/>
            <a:ext cx="457200" cy="1752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0" name="Text Box 18"/>
          <p:cNvSpPr txBox="1">
            <a:spLocks noChangeArrowheads="1"/>
          </p:cNvSpPr>
          <p:nvPr/>
        </p:nvSpPr>
        <p:spPr bwMode="auto">
          <a:xfrm>
            <a:off x="4191000" y="381000"/>
            <a:ext cx="312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chemeClr val="accent2"/>
                </a:solidFill>
                <a:latin typeface="Times New Roman" pitchFamily="18" charset="0"/>
              </a:rPr>
              <a:t>Omaha, Nebraska</a:t>
            </a:r>
          </a:p>
        </p:txBody>
      </p:sp>
      <p:sp>
        <p:nvSpPr>
          <p:cNvPr id="13331" name="Line 19"/>
          <p:cNvSpPr>
            <a:spLocks noChangeShapeType="1"/>
          </p:cNvSpPr>
          <p:nvPr/>
        </p:nvSpPr>
        <p:spPr bwMode="auto">
          <a:xfrm flipH="1">
            <a:off x="533400" y="2819400"/>
            <a:ext cx="152400" cy="1981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2" name="Text Box 20"/>
          <p:cNvSpPr txBox="1">
            <a:spLocks noChangeArrowheads="1"/>
          </p:cNvSpPr>
          <p:nvPr/>
        </p:nvSpPr>
        <p:spPr bwMode="auto">
          <a:xfrm>
            <a:off x="0" y="4800600"/>
            <a:ext cx="2133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FF0000"/>
                </a:solidFill>
                <a:latin typeface="Times New Roman" pitchFamily="18" charset="0"/>
              </a:rPr>
              <a:t>Sacramento, California</a:t>
            </a:r>
          </a:p>
        </p:txBody>
      </p:sp>
      <p:sp>
        <p:nvSpPr>
          <p:cNvPr id="13333" name="Text Box 21"/>
          <p:cNvSpPr txBox="1">
            <a:spLocks noChangeArrowheads="1"/>
          </p:cNvSpPr>
          <p:nvPr/>
        </p:nvSpPr>
        <p:spPr bwMode="auto">
          <a:xfrm>
            <a:off x="0" y="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solidFill>
                  <a:schemeClr val="hlink"/>
                </a:solidFill>
                <a:latin typeface="Times New Roman" pitchFamily="18" charset="0"/>
              </a:rPr>
              <a:t>Promontory Point</a:t>
            </a:r>
            <a:r>
              <a:rPr lang="en-US" sz="2800" b="1">
                <a:solidFill>
                  <a:schemeClr val="hlink"/>
                </a:solidFill>
                <a:latin typeface="Times New Roman" pitchFamily="18" charset="0"/>
              </a:rPr>
              <a:t>, </a:t>
            </a:r>
            <a:r>
              <a:rPr lang="en-US" sz="2800" b="1" smtClean="0">
                <a:solidFill>
                  <a:schemeClr val="hlink"/>
                </a:solidFill>
                <a:latin typeface="Times New Roman" pitchFamily="18" charset="0"/>
              </a:rPr>
              <a:t>Utah</a:t>
            </a:r>
            <a:endParaRPr lang="en-US" sz="2800" b="1" dirty="0">
              <a:solidFill>
                <a:schemeClr val="hlink"/>
              </a:solidFill>
              <a:latin typeface="Times New Roman" pitchFamily="18" charset="0"/>
            </a:endParaRPr>
          </a:p>
        </p:txBody>
      </p:sp>
      <p:sp>
        <p:nvSpPr>
          <p:cNvPr id="13336" name="Line 24"/>
          <p:cNvSpPr>
            <a:spLocks noChangeShapeType="1"/>
          </p:cNvSpPr>
          <p:nvPr/>
        </p:nvSpPr>
        <p:spPr bwMode="auto">
          <a:xfrm flipH="1" flipV="1">
            <a:off x="1981200" y="304800"/>
            <a:ext cx="228600" cy="2438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8" name="Line 26"/>
          <p:cNvSpPr>
            <a:spLocks noChangeShapeType="1"/>
          </p:cNvSpPr>
          <p:nvPr/>
        </p:nvSpPr>
        <p:spPr bwMode="auto">
          <a:xfrm flipH="1">
            <a:off x="2362200" y="2743200"/>
            <a:ext cx="1981200" cy="152400"/>
          </a:xfrm>
          <a:prstGeom prst="line">
            <a:avLst/>
          </a:prstGeom>
          <a:noFill/>
          <a:ln w="38100">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9" name="Line 27"/>
          <p:cNvSpPr>
            <a:spLocks noChangeShapeType="1"/>
          </p:cNvSpPr>
          <p:nvPr/>
        </p:nvSpPr>
        <p:spPr bwMode="auto">
          <a:xfrm>
            <a:off x="762000" y="2743200"/>
            <a:ext cx="1447800" cy="152400"/>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0" name="Text Box 28"/>
          <p:cNvSpPr txBox="1">
            <a:spLocks noChangeArrowheads="1"/>
          </p:cNvSpPr>
          <p:nvPr/>
        </p:nvSpPr>
        <p:spPr bwMode="auto">
          <a:xfrm>
            <a:off x="2286000" y="1828800"/>
            <a:ext cx="2438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chemeClr val="accent2"/>
                </a:solidFill>
                <a:latin typeface="Times New Roman" pitchFamily="18" charset="0"/>
              </a:rPr>
              <a:t>Union Pacific Railroad</a:t>
            </a:r>
          </a:p>
        </p:txBody>
      </p:sp>
      <p:sp>
        <p:nvSpPr>
          <p:cNvPr id="13341" name="Text Box 29"/>
          <p:cNvSpPr txBox="1">
            <a:spLocks noChangeArrowheads="1"/>
          </p:cNvSpPr>
          <p:nvPr/>
        </p:nvSpPr>
        <p:spPr bwMode="auto">
          <a:xfrm>
            <a:off x="533400" y="2895600"/>
            <a:ext cx="1600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0000"/>
                </a:solidFill>
                <a:latin typeface="Times New Roman" pitchFamily="18" charset="0"/>
              </a:rPr>
              <a:t>Central Pacific Railroad</a:t>
            </a:r>
          </a:p>
        </p:txBody>
      </p:sp>
      <p:sp>
        <p:nvSpPr>
          <p:cNvPr id="13342" name="Text Box 30"/>
          <p:cNvSpPr txBox="1">
            <a:spLocks noChangeArrowheads="1"/>
          </p:cNvSpPr>
          <p:nvPr/>
        </p:nvSpPr>
        <p:spPr bwMode="auto">
          <a:xfrm>
            <a:off x="0" y="5911850"/>
            <a:ext cx="91440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latin typeface="Times New Roman" pitchFamily="18" charset="0"/>
              </a:rPr>
              <a:t>· In 1863, two companies, the </a:t>
            </a:r>
            <a:r>
              <a:rPr lang="en-US" sz="2800" b="1" i="1">
                <a:latin typeface="Times New Roman" pitchFamily="18" charset="0"/>
              </a:rPr>
              <a:t>Union</a:t>
            </a:r>
            <a:r>
              <a:rPr lang="en-US" sz="2800">
                <a:latin typeface="Times New Roman" pitchFamily="18" charset="0"/>
              </a:rPr>
              <a:t> Pacific and the </a:t>
            </a:r>
            <a:r>
              <a:rPr lang="en-US" sz="2800" b="1" i="1">
                <a:latin typeface="Times New Roman" pitchFamily="18" charset="0"/>
              </a:rPr>
              <a:t>Central</a:t>
            </a:r>
            <a:r>
              <a:rPr lang="en-US" sz="2800">
                <a:latin typeface="Times New Roman" pitchFamily="18" charset="0"/>
              </a:rPr>
              <a:t> Pacific, began building the first </a:t>
            </a:r>
            <a:r>
              <a:rPr lang="en-US" sz="2800" b="1" i="1">
                <a:latin typeface="Times New Roman" pitchFamily="18" charset="0"/>
              </a:rPr>
              <a:t>transcontinental</a:t>
            </a:r>
            <a:r>
              <a:rPr lang="en-US" sz="2800">
                <a:latin typeface="Times New Roman" pitchFamily="18" charset="0"/>
              </a:rPr>
              <a:t> railroad.</a:t>
            </a:r>
          </a:p>
        </p:txBody>
      </p:sp>
      <p:sp>
        <p:nvSpPr>
          <p:cNvPr id="13344" name="Text Box 32"/>
          <p:cNvSpPr txBox="1">
            <a:spLocks noChangeArrowheads="1"/>
          </p:cNvSpPr>
          <p:nvPr/>
        </p:nvSpPr>
        <p:spPr bwMode="auto">
          <a:xfrm>
            <a:off x="8001000" y="4038600"/>
            <a:ext cx="11430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rPr>
              <a:t>J</a:t>
            </a:r>
          </a:p>
          <a:p>
            <a:pPr>
              <a:spcBef>
                <a:spcPct val="50000"/>
              </a:spcBef>
            </a:pPr>
            <a:r>
              <a:rPr lang="en-US">
                <a:solidFill>
                  <a:schemeClr val="bg1"/>
                </a:solidFill>
              </a:rPr>
              <a:t>j</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42"/>
                                        </p:tgtEl>
                                        <p:attrNameLst>
                                          <p:attrName>style.visibility</p:attrName>
                                        </p:attrNameLst>
                                      </p:cBhvr>
                                      <p:to>
                                        <p:strVal val="visible"/>
                                      </p:to>
                                    </p:set>
                                    <p:animEffect transition="in" filter="box(in)">
                                      <p:cBhvr>
                                        <p:cTn id="7" dur="500"/>
                                        <p:tgtEl>
                                          <p:spTgt spid="133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326"/>
                                        </p:tgtEl>
                                        <p:attrNameLst>
                                          <p:attrName>style.visibility</p:attrName>
                                        </p:attrNameLst>
                                      </p:cBhvr>
                                      <p:to>
                                        <p:strVal val="visible"/>
                                      </p:to>
                                    </p:set>
                                    <p:animEffect transition="in" filter="blinds(horizontal)">
                                      <p:cBhvr>
                                        <p:cTn id="12" dur="500"/>
                                        <p:tgtEl>
                                          <p:spTgt spid="133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327"/>
                                        </p:tgtEl>
                                        <p:attrNameLst>
                                          <p:attrName>style.visibility</p:attrName>
                                        </p:attrNameLst>
                                      </p:cBhvr>
                                      <p:to>
                                        <p:strVal val="visible"/>
                                      </p:to>
                                    </p:set>
                                    <p:animEffect transition="in" filter="blinds(horizontal)">
                                      <p:cBhvr>
                                        <p:cTn id="17" dur="500"/>
                                        <p:tgtEl>
                                          <p:spTgt spid="133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329"/>
                                        </p:tgtEl>
                                        <p:attrNameLst>
                                          <p:attrName>style.visibility</p:attrName>
                                        </p:attrNameLst>
                                      </p:cBhvr>
                                      <p:to>
                                        <p:strVal val="visible"/>
                                      </p:to>
                                    </p:set>
                                    <p:animEffect transition="in" filter="wipe(down)">
                                      <p:cBhvr>
                                        <p:cTn id="22" dur="2000"/>
                                        <p:tgtEl>
                                          <p:spTgt spid="133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3330"/>
                                        </p:tgtEl>
                                        <p:attrNameLst>
                                          <p:attrName>style.visibility</p:attrName>
                                        </p:attrNameLst>
                                      </p:cBhvr>
                                      <p:to>
                                        <p:strVal val="visible"/>
                                      </p:to>
                                    </p:set>
                                    <p:animEffect transition="in" filter="box(in)">
                                      <p:cBhvr>
                                        <p:cTn id="27" dur="500"/>
                                        <p:tgtEl>
                                          <p:spTgt spid="133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3331"/>
                                        </p:tgtEl>
                                        <p:attrNameLst>
                                          <p:attrName>style.visibility</p:attrName>
                                        </p:attrNameLst>
                                      </p:cBhvr>
                                      <p:to>
                                        <p:strVal val="visible"/>
                                      </p:to>
                                    </p:set>
                                    <p:animEffect transition="in" filter="wipe(up)">
                                      <p:cBhvr>
                                        <p:cTn id="32" dur="2000"/>
                                        <p:tgtEl>
                                          <p:spTgt spid="1333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3332"/>
                                        </p:tgtEl>
                                        <p:attrNameLst>
                                          <p:attrName>style.visibility</p:attrName>
                                        </p:attrNameLst>
                                      </p:cBhvr>
                                      <p:to>
                                        <p:strVal val="visible"/>
                                      </p:to>
                                    </p:set>
                                    <p:animEffect transition="in" filter="checkerboard(across)">
                                      <p:cBhvr>
                                        <p:cTn id="37" dur="500"/>
                                        <p:tgtEl>
                                          <p:spTgt spid="133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3338"/>
                                        </p:tgtEl>
                                        <p:attrNameLst>
                                          <p:attrName>style.visibility</p:attrName>
                                        </p:attrNameLst>
                                      </p:cBhvr>
                                      <p:to>
                                        <p:strVal val="visible"/>
                                      </p:to>
                                    </p:set>
                                    <p:animEffect transition="in" filter="wipe(right)">
                                      <p:cBhvr>
                                        <p:cTn id="42" dur="5000"/>
                                        <p:tgtEl>
                                          <p:spTgt spid="1333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13340"/>
                                        </p:tgtEl>
                                        <p:attrNameLst>
                                          <p:attrName>style.visibility</p:attrName>
                                        </p:attrNameLst>
                                      </p:cBhvr>
                                      <p:to>
                                        <p:strVal val="visible"/>
                                      </p:to>
                                    </p:set>
                                    <p:animEffect transition="in" filter="strips(downLeft)">
                                      <p:cBhvr>
                                        <p:cTn id="47" dur="500"/>
                                        <p:tgtEl>
                                          <p:spTgt spid="1334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339"/>
                                        </p:tgtEl>
                                        <p:attrNameLst>
                                          <p:attrName>style.visibility</p:attrName>
                                        </p:attrNameLst>
                                      </p:cBhvr>
                                      <p:to>
                                        <p:strVal val="visible"/>
                                      </p:to>
                                    </p:set>
                                    <p:animEffect transition="in" filter="wipe(left)">
                                      <p:cBhvr>
                                        <p:cTn id="52" dur="5000"/>
                                        <p:tgtEl>
                                          <p:spTgt spid="1333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13341"/>
                                        </p:tgtEl>
                                        <p:attrNameLst>
                                          <p:attrName>style.visibility</p:attrName>
                                        </p:attrNameLst>
                                      </p:cBhvr>
                                      <p:to>
                                        <p:strVal val="visible"/>
                                      </p:to>
                                    </p:set>
                                    <p:animEffect transition="in" filter="strips(downLeft)">
                                      <p:cBhvr>
                                        <p:cTn id="57" dur="500"/>
                                        <p:tgtEl>
                                          <p:spTgt spid="1334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13328"/>
                                        </p:tgtEl>
                                        <p:attrNameLst>
                                          <p:attrName>style.visibility</p:attrName>
                                        </p:attrNameLst>
                                      </p:cBhvr>
                                      <p:to>
                                        <p:strVal val="visible"/>
                                      </p:to>
                                    </p:set>
                                    <p:animEffect transition="in" filter="checkerboard(across)">
                                      <p:cBhvr>
                                        <p:cTn id="62" dur="500"/>
                                        <p:tgtEl>
                                          <p:spTgt spid="1332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3336"/>
                                        </p:tgtEl>
                                        <p:attrNameLst>
                                          <p:attrName>style.visibility</p:attrName>
                                        </p:attrNameLst>
                                      </p:cBhvr>
                                      <p:to>
                                        <p:strVal val="visible"/>
                                      </p:to>
                                    </p:set>
                                    <p:animEffect transition="in" filter="wipe(down)">
                                      <p:cBhvr>
                                        <p:cTn id="67" dur="1000"/>
                                        <p:tgtEl>
                                          <p:spTgt spid="1333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8" presetClass="entr" presetSubtype="12" fill="hold" grpId="0" nodeType="clickEffect">
                                  <p:stCondLst>
                                    <p:cond delay="0"/>
                                  </p:stCondLst>
                                  <p:childTnLst>
                                    <p:set>
                                      <p:cBhvr>
                                        <p:cTn id="71" dur="1" fill="hold">
                                          <p:stCondLst>
                                            <p:cond delay="0"/>
                                          </p:stCondLst>
                                        </p:cTn>
                                        <p:tgtEl>
                                          <p:spTgt spid="13333"/>
                                        </p:tgtEl>
                                        <p:attrNameLst>
                                          <p:attrName>style.visibility</p:attrName>
                                        </p:attrNameLst>
                                      </p:cBhvr>
                                      <p:to>
                                        <p:strVal val="visible"/>
                                      </p:to>
                                    </p:set>
                                    <p:animEffect transition="in" filter="strips(downLeft)">
                                      <p:cBhvr>
                                        <p:cTn id="72" dur="500"/>
                                        <p:tgtEl>
                                          <p:spTgt spid="13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6" grpId="0"/>
      <p:bldP spid="13327" grpId="0"/>
      <p:bldP spid="13328" grpId="0"/>
      <p:bldP spid="13329" grpId="0" animBg="1"/>
      <p:bldP spid="13330" grpId="0"/>
      <p:bldP spid="13331" grpId="0" animBg="1"/>
      <p:bldP spid="13332" grpId="0"/>
      <p:bldP spid="13333" grpId="0"/>
      <p:bldP spid="13336" grpId="0" animBg="1"/>
      <p:bldP spid="13338" grpId="0" animBg="1"/>
      <p:bldP spid="13339" grpId="0" animBg="1"/>
      <p:bldP spid="13340" grpId="0"/>
      <p:bldP spid="13341" grpId="0"/>
      <p:bldP spid="133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6"/>
          <p:cNvSpPr>
            <a:spLocks noChangeArrowheads="1"/>
          </p:cNvSpPr>
          <p:nvPr/>
        </p:nvSpPr>
        <p:spPr bwMode="auto">
          <a:xfrm>
            <a:off x="6477000" y="2438400"/>
            <a:ext cx="26670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latin typeface="Times New Roman" pitchFamily="18" charset="0"/>
              </a:rPr>
              <a:t>· Labor was </a:t>
            </a:r>
            <a:r>
              <a:rPr lang="en-US" sz="2800" b="1" i="1">
                <a:latin typeface="Times New Roman" pitchFamily="18" charset="0"/>
              </a:rPr>
              <a:t>scarce</a:t>
            </a:r>
            <a:r>
              <a:rPr lang="en-US" sz="2800">
                <a:latin typeface="Times New Roman" pitchFamily="18" charset="0"/>
              </a:rPr>
              <a:t> due to the hard, dangerous </a:t>
            </a:r>
            <a:r>
              <a:rPr lang="en-US" sz="2800" b="1" i="1">
                <a:latin typeface="Times New Roman" pitchFamily="18" charset="0"/>
              </a:rPr>
              <a:t>work</a:t>
            </a:r>
            <a:r>
              <a:rPr lang="en-US" sz="2800">
                <a:latin typeface="Times New Roman" pitchFamily="18" charset="0"/>
              </a:rPr>
              <a:t> and low </a:t>
            </a:r>
            <a:r>
              <a:rPr lang="en-US" sz="2800" b="1" i="1">
                <a:latin typeface="Times New Roman" pitchFamily="18" charset="0"/>
              </a:rPr>
              <a:t>pay</a:t>
            </a:r>
            <a:r>
              <a:rPr lang="en-US" sz="2800">
                <a:latin typeface="Times New Roman" pitchFamily="18" charset="0"/>
              </a:rPr>
              <a:t>.</a:t>
            </a:r>
          </a:p>
        </p:txBody>
      </p:sp>
      <p:sp>
        <p:nvSpPr>
          <p:cNvPr id="20487" name="AutoShape 7"/>
          <p:cNvSpPr>
            <a:spLocks noChangeArrowheads="1"/>
          </p:cNvSpPr>
          <p:nvPr/>
        </p:nvSpPr>
        <p:spPr bwMode="auto">
          <a:xfrm>
            <a:off x="7620000" y="4495800"/>
            <a:ext cx="485775" cy="976313"/>
          </a:xfrm>
          <a:prstGeom prst="down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8" name="Rectangle 8"/>
          <p:cNvSpPr>
            <a:spLocks noChangeArrowheads="1"/>
          </p:cNvSpPr>
          <p:nvPr/>
        </p:nvSpPr>
        <p:spPr bwMode="auto">
          <a:xfrm>
            <a:off x="6553200" y="5484813"/>
            <a:ext cx="25908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latin typeface="Times New Roman" pitchFamily="18" charset="0"/>
              </a:rPr>
              <a:t>· Therefore, </a:t>
            </a:r>
            <a:r>
              <a:rPr lang="en-US" sz="2800" b="1" i="1">
                <a:latin typeface="Times New Roman" pitchFamily="18" charset="0"/>
              </a:rPr>
              <a:t>immigrant </a:t>
            </a:r>
            <a:r>
              <a:rPr lang="en-US" sz="2800">
                <a:latin typeface="Times New Roman" pitchFamily="18" charset="0"/>
              </a:rPr>
              <a:t>labor was used.</a:t>
            </a:r>
          </a:p>
        </p:txBody>
      </p:sp>
      <p:pic>
        <p:nvPicPr>
          <p:cNvPr id="20490" name="Picture 10" descr="Transcontinental_railroad_route"/>
          <p:cNvPicPr>
            <a:picLocks noChangeAspect="1" noChangeArrowheads="1"/>
          </p:cNvPicPr>
          <p:nvPr/>
        </p:nvPicPr>
        <p:blipFill>
          <a:blip r:embed="rId3">
            <a:extLst>
              <a:ext uri="{28A0092B-C50C-407E-A947-70E740481C1C}">
                <a14:useLocalDpi xmlns:a14="http://schemas.microsoft.com/office/drawing/2010/main" val="0"/>
              </a:ext>
            </a:extLst>
          </a:blip>
          <a:srcRect t="25906" r="46790" b="5150"/>
          <a:stretch>
            <a:fillRect/>
          </a:stretch>
        </p:blipFill>
        <p:spPr bwMode="auto">
          <a:xfrm>
            <a:off x="0" y="1600200"/>
            <a:ext cx="6554788" cy="5257800"/>
          </a:xfrm>
          <a:prstGeom prst="rect">
            <a:avLst/>
          </a:prstGeom>
          <a:noFill/>
          <a:extLst>
            <a:ext uri="{909E8E84-426E-40dd-AFC4-6F175D3DCCD1}">
              <a14:hiddenFill xmlns:a14="http://schemas.microsoft.com/office/drawing/2010/main">
                <a:solidFill>
                  <a:srgbClr val="FFFFFF"/>
                </a:solidFill>
              </a14:hiddenFill>
            </a:ext>
          </a:extLst>
        </p:spPr>
      </p:pic>
      <p:sp>
        <p:nvSpPr>
          <p:cNvPr id="20491" name="Text Box 11"/>
          <p:cNvSpPr txBox="1">
            <a:spLocks noChangeArrowheads="1"/>
          </p:cNvSpPr>
          <p:nvPr/>
        </p:nvSpPr>
        <p:spPr bwMode="auto">
          <a:xfrm>
            <a:off x="3962400" y="2819400"/>
            <a:ext cx="2438400" cy="1800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dirty="0">
                <a:latin typeface="Times New Roman" pitchFamily="18" charset="0"/>
              </a:rPr>
              <a:t>Union Pacific -</a:t>
            </a:r>
            <a:r>
              <a:rPr lang="en-US" sz="2800" dirty="0">
                <a:latin typeface="Times New Roman" pitchFamily="18" charset="0"/>
              </a:rPr>
              <a:t> hired many Irish immigrants</a:t>
            </a:r>
          </a:p>
        </p:txBody>
      </p:sp>
      <p:sp>
        <p:nvSpPr>
          <p:cNvPr id="20492" name="Text Box 12"/>
          <p:cNvSpPr txBox="1">
            <a:spLocks noChangeArrowheads="1"/>
          </p:cNvSpPr>
          <p:nvPr/>
        </p:nvSpPr>
        <p:spPr bwMode="auto">
          <a:xfrm>
            <a:off x="228600" y="3048000"/>
            <a:ext cx="2895600" cy="26543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a:latin typeface="Times New Roman" pitchFamily="18" charset="0"/>
              </a:rPr>
              <a:t>Central Pacific -</a:t>
            </a:r>
            <a:r>
              <a:rPr lang="en-US" sz="2800">
                <a:latin typeface="Times New Roman" pitchFamily="18" charset="0"/>
              </a:rPr>
              <a:t> approximately 90% of their workforce were Chinese immigrants</a:t>
            </a:r>
          </a:p>
        </p:txBody>
      </p:sp>
      <p:sp>
        <p:nvSpPr>
          <p:cNvPr id="20493" name="Text Box 13"/>
          <p:cNvSpPr txBox="1">
            <a:spLocks noChangeArrowheads="1"/>
          </p:cNvSpPr>
          <p:nvPr/>
        </p:nvSpPr>
        <p:spPr bwMode="auto">
          <a:xfrm>
            <a:off x="0" y="0"/>
            <a:ext cx="9372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i="1">
                <a:latin typeface="Times New Roman" pitchFamily="18" charset="0"/>
              </a:rPr>
              <a:t>“White manpower, the kind employers preferred, was in desperately short supply, diverted by the call to arms or the shout of “Eureka!” in the goldfields. The few white recruits who did straggle in…leaned on their picks when the boss rode away and shouldered their shovels on payday.”</a:t>
            </a:r>
          </a:p>
        </p:txBody>
      </p:sp>
      <p:sp>
        <p:nvSpPr>
          <p:cNvPr id="20494" name="Text Box 14"/>
          <p:cNvSpPr txBox="1">
            <a:spLocks noChangeArrowheads="1"/>
          </p:cNvSpPr>
          <p:nvPr/>
        </p:nvSpPr>
        <p:spPr bwMode="auto">
          <a:xfrm>
            <a:off x="6705600" y="1524000"/>
            <a:ext cx="2438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u="sng">
                <a:latin typeface="Times New Roman" pitchFamily="18" charset="0"/>
              </a:rPr>
              <a:t>Immigrant Workers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93"/>
                                        </p:tgtEl>
                                        <p:attrNameLst>
                                          <p:attrName>style.visibility</p:attrName>
                                        </p:attrNameLst>
                                      </p:cBhvr>
                                      <p:to>
                                        <p:strVal val="visible"/>
                                      </p:to>
                                    </p:set>
                                    <p:animEffect transition="in" filter="box(in)">
                                      <p:cBhvr>
                                        <p:cTn id="7" dur="500"/>
                                        <p:tgtEl>
                                          <p:spTgt spid="204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494"/>
                                        </p:tgtEl>
                                        <p:attrNameLst>
                                          <p:attrName>style.visibility</p:attrName>
                                        </p:attrNameLst>
                                      </p:cBhvr>
                                      <p:to>
                                        <p:strVal val="visible"/>
                                      </p:to>
                                    </p:set>
                                    <p:animEffect transition="in" filter="checkerboard(across)">
                                      <p:cBhvr>
                                        <p:cTn id="12" dur="500"/>
                                        <p:tgtEl>
                                          <p:spTgt spid="204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486"/>
                                        </p:tgtEl>
                                        <p:attrNameLst>
                                          <p:attrName>style.visibility</p:attrName>
                                        </p:attrNameLst>
                                      </p:cBhvr>
                                      <p:to>
                                        <p:strVal val="visible"/>
                                      </p:to>
                                    </p:set>
                                    <p:animEffect transition="in" filter="checkerboard(across)">
                                      <p:cBhvr>
                                        <p:cTn id="17" dur="500"/>
                                        <p:tgtEl>
                                          <p:spTgt spid="2048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487"/>
                                        </p:tgtEl>
                                        <p:attrNameLst>
                                          <p:attrName>style.visibility</p:attrName>
                                        </p:attrNameLst>
                                      </p:cBhvr>
                                      <p:to>
                                        <p:strVal val="visible"/>
                                      </p:to>
                                    </p:set>
                                    <p:animEffect transition="in" filter="checkerboard(across)">
                                      <p:cBhvr>
                                        <p:cTn id="22" dur="500"/>
                                        <p:tgtEl>
                                          <p:spTgt spid="2048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0488"/>
                                        </p:tgtEl>
                                        <p:attrNameLst>
                                          <p:attrName>style.visibility</p:attrName>
                                        </p:attrNameLst>
                                      </p:cBhvr>
                                      <p:to>
                                        <p:strVal val="visible"/>
                                      </p:to>
                                    </p:set>
                                    <p:animEffect transition="in" filter="checkerboard(across)">
                                      <p:cBhvr>
                                        <p:cTn id="27" dur="500"/>
                                        <p:tgtEl>
                                          <p:spTgt spid="2048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ntr" presetSubtype="0" fill="hold" nodeType="clickEffect">
                                  <p:stCondLst>
                                    <p:cond delay="0"/>
                                  </p:stCondLst>
                                  <p:childTnLst>
                                    <p:set>
                                      <p:cBhvr>
                                        <p:cTn id="31" dur="1" fill="hold">
                                          <p:stCondLst>
                                            <p:cond delay="0"/>
                                          </p:stCondLst>
                                        </p:cTn>
                                        <p:tgtEl>
                                          <p:spTgt spid="20490"/>
                                        </p:tgtEl>
                                        <p:attrNameLst>
                                          <p:attrName>style.visibility</p:attrName>
                                        </p:attrNameLst>
                                      </p:cBhvr>
                                      <p:to>
                                        <p:strVal val="visible"/>
                                      </p:to>
                                    </p:set>
                                    <p:animEffect transition="in" filter="wedge">
                                      <p:cBhvr>
                                        <p:cTn id="32" dur="2000"/>
                                        <p:tgtEl>
                                          <p:spTgt spid="2049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0492"/>
                                        </p:tgtEl>
                                        <p:attrNameLst>
                                          <p:attrName>style.visibility</p:attrName>
                                        </p:attrNameLst>
                                      </p:cBhvr>
                                      <p:to>
                                        <p:strVal val="visible"/>
                                      </p:to>
                                    </p:set>
                                    <p:animEffect transition="in" filter="checkerboard(across)">
                                      <p:cBhvr>
                                        <p:cTn id="37" dur="500"/>
                                        <p:tgtEl>
                                          <p:spTgt spid="2049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0491"/>
                                        </p:tgtEl>
                                        <p:attrNameLst>
                                          <p:attrName>style.visibility</p:attrName>
                                        </p:attrNameLst>
                                      </p:cBhvr>
                                      <p:to>
                                        <p:strVal val="visible"/>
                                      </p:to>
                                    </p:set>
                                    <p:animEffect transition="in" filter="checkerboard(across)">
                                      <p:cBhvr>
                                        <p:cTn id="42" dur="500"/>
                                        <p:tgtEl>
                                          <p:spTgt spid="20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P spid="20487" grpId="0" animBg="1"/>
      <p:bldP spid="20488" grpId="0"/>
      <p:bldP spid="20491" grpId="0" animBg="1"/>
      <p:bldP spid="20492" grpId="0" animBg="1"/>
      <p:bldP spid="20493" grpId="0"/>
      <p:bldP spid="204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5257800" y="0"/>
            <a:ext cx="3886200" cy="502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700" i="1">
                <a:latin typeface="Times New Roman" pitchFamily="18" charset="0"/>
              </a:rPr>
              <a:t>“The Central Pacific  management even considered importing 5,000 Rebel prisoners (the Civil War’s end foiled the plan) and peons from Mexico (rejected as too lazy). Diligent beyond a doubt were some 40,000 Chinese already in California. But “rice eating weaklings”?</a:t>
            </a:r>
            <a:r>
              <a:rPr lang="en-US" sz="2700">
                <a:latin typeface="Times New Roman" pitchFamily="18" charset="0"/>
              </a:rPr>
              <a:t> </a:t>
            </a:r>
          </a:p>
        </p:txBody>
      </p:sp>
      <p:pic>
        <p:nvPicPr>
          <p:cNvPr id="24579" name="Picture 3" descr="&quot;The Chinese Question&quot;"/>
          <p:cNvPicPr>
            <a:picLocks noChangeAspect="1" noChangeArrowheads="1"/>
          </p:cNvPicPr>
          <p:nvPr/>
        </p:nvPicPr>
        <p:blipFill>
          <a:blip r:embed="rId3">
            <a:extLst>
              <a:ext uri="{28A0092B-C50C-407E-A947-70E740481C1C}">
                <a14:useLocalDpi xmlns:a14="http://schemas.microsoft.com/office/drawing/2010/main" val="0"/>
              </a:ext>
            </a:extLst>
          </a:blip>
          <a:srcRect l="8543" t="11250" r="7246" b="10750"/>
          <a:stretch>
            <a:fillRect/>
          </a:stretch>
        </p:blipFill>
        <p:spPr bwMode="auto">
          <a:xfrm>
            <a:off x="0" y="0"/>
            <a:ext cx="5257800" cy="6859588"/>
          </a:xfrm>
          <a:prstGeom prst="rect">
            <a:avLst/>
          </a:prstGeom>
          <a:noFill/>
          <a:extLst>
            <a:ext uri="{909E8E84-426E-40dd-AFC4-6F175D3DCCD1}">
              <a14:hiddenFill xmlns:a14="http://schemas.microsoft.com/office/drawing/2010/main">
                <a:solidFill>
                  <a:srgbClr val="FFFFFF"/>
                </a:solidFill>
              </a14:hiddenFill>
            </a:ext>
          </a:extLst>
        </p:spPr>
      </p:pic>
      <p:sp>
        <p:nvSpPr>
          <p:cNvPr id="24580" name="Text Box 4"/>
          <p:cNvSpPr txBox="1">
            <a:spLocks noChangeArrowheads="1"/>
          </p:cNvSpPr>
          <p:nvPr/>
        </p:nvSpPr>
        <p:spPr bwMode="auto">
          <a:xfrm>
            <a:off x="5257800" y="5305425"/>
            <a:ext cx="3886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latin typeface="Times New Roman" pitchFamily="18" charset="0"/>
              </a:rPr>
              <a:t>"The Chinese Question"  </a:t>
            </a:r>
            <a:br>
              <a:rPr lang="en-US" sz="2400">
                <a:latin typeface="Times New Roman" pitchFamily="18" charset="0"/>
              </a:rPr>
            </a:br>
            <a:r>
              <a:rPr lang="en-US" sz="2400" i="1">
                <a:latin typeface="Times New Roman" pitchFamily="18" charset="0"/>
              </a:rPr>
              <a:t>Harper’s Weekly, </a:t>
            </a:r>
            <a:r>
              <a:rPr lang="en-US" sz="2400">
                <a:latin typeface="Times New Roman" pitchFamily="18" charset="0"/>
              </a:rPr>
              <a:t>February 18, 1871 </a:t>
            </a:r>
          </a:p>
          <a:p>
            <a:r>
              <a:rPr lang="en-US" sz="2400">
                <a:latin typeface="Times New Roman" pitchFamily="18" charset="0"/>
              </a:rPr>
              <a:t> by, Thomas Nast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1+#ppt_w/2"/>
                                          </p:val>
                                        </p:tav>
                                        <p:tav tm="100000">
                                          <p:val>
                                            <p:strVal val="#ppt_x"/>
                                          </p:val>
                                        </p:tav>
                                      </p:tavLst>
                                    </p:anim>
                                    <p:anim calcmode="lin" valueType="num">
                                      <p:cBhvr additive="base">
                                        <p:cTn id="8" dur="500" fill="hold"/>
                                        <p:tgtEl>
                                          <p:spTgt spid="245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0219w775"/>
          <p:cNvPicPr>
            <a:picLocks noChangeAspect="1" noChangeArrowheads="1"/>
          </p:cNvPicPr>
          <p:nvPr/>
        </p:nvPicPr>
        <p:blipFill>
          <a:blip r:embed="rId3">
            <a:extLst>
              <a:ext uri="{28A0092B-C50C-407E-A947-70E740481C1C}">
                <a14:useLocalDpi xmlns:a14="http://schemas.microsoft.com/office/drawing/2010/main" val="0"/>
              </a:ext>
            </a:extLst>
          </a:blip>
          <a:srcRect l="6609" t="7735" r="6644" b="7782"/>
          <a:stretch>
            <a:fillRect/>
          </a:stretch>
        </p:blipFill>
        <p:spPr bwMode="auto">
          <a:xfrm>
            <a:off x="609600" y="0"/>
            <a:ext cx="8001000" cy="5791200"/>
          </a:xfrm>
          <a:prstGeom prst="rect">
            <a:avLst/>
          </a:prstGeom>
          <a:noFill/>
          <a:extLst>
            <a:ext uri="{909E8E84-426E-40dd-AFC4-6F175D3DCCD1}">
              <a14:hiddenFill xmlns:a14="http://schemas.microsoft.com/office/drawing/2010/main">
                <a:solidFill>
                  <a:srgbClr val="FFFFFF"/>
                </a:solidFill>
              </a14:hiddenFill>
            </a:ext>
          </a:extLst>
        </p:spPr>
      </p:pic>
      <p:sp>
        <p:nvSpPr>
          <p:cNvPr id="11270" name="Text Box 6"/>
          <p:cNvSpPr txBox="1">
            <a:spLocks noChangeArrowheads="1"/>
          </p:cNvSpPr>
          <p:nvPr/>
        </p:nvSpPr>
        <p:spPr bwMode="auto">
          <a:xfrm>
            <a:off x="0" y="591185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latin typeface="Times New Roman" pitchFamily="18" charset="0"/>
              </a:rPr>
              <a:t>“</a:t>
            </a:r>
            <a:r>
              <a:rPr lang="en-US" sz="2800">
                <a:latin typeface="Times New Roman" pitchFamily="18" charset="0"/>
                <a:hlinkClick r:id="rId4"/>
              </a:rPr>
              <a:t>PACIFIC CHIVALRY</a:t>
            </a:r>
            <a:r>
              <a:rPr lang="en-US" sz="2800">
                <a:latin typeface="Times New Roman" pitchFamily="18" charset="0"/>
              </a:rPr>
              <a:t>”</a:t>
            </a:r>
            <a:br>
              <a:rPr lang="en-US" sz="2800">
                <a:latin typeface="Times New Roman" pitchFamily="18" charset="0"/>
              </a:rPr>
            </a:br>
            <a:r>
              <a:rPr lang="en-US" sz="2800" i="1">
                <a:latin typeface="Times New Roman" pitchFamily="18" charset="0"/>
              </a:rPr>
              <a:t>Harper’s Weekly</a:t>
            </a:r>
            <a:r>
              <a:rPr lang="en-US" sz="2800">
                <a:latin typeface="Times New Roman" pitchFamily="18" charset="0"/>
              </a:rPr>
              <a:t>, August 7, 1869, page 512 (Nast Cartoon) </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eytinge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97388" cy="6853238"/>
          </a:xfrm>
          <a:prstGeom prst="rect">
            <a:avLst/>
          </a:prstGeom>
          <a:noFill/>
          <a:extLst>
            <a:ext uri="{909E8E84-426E-40dd-AFC4-6F175D3DCCD1}">
              <a14:hiddenFill xmlns:a14="http://schemas.microsoft.com/office/drawing/2010/main">
                <a:solidFill>
                  <a:srgbClr val="FFFFFF"/>
                </a:solidFill>
              </a14:hiddenFill>
            </a:ext>
          </a:extLst>
        </p:spPr>
      </p:pic>
      <p:sp>
        <p:nvSpPr>
          <p:cNvPr id="10247" name="Text Box 7"/>
          <p:cNvSpPr txBox="1">
            <a:spLocks noChangeArrowheads="1"/>
          </p:cNvSpPr>
          <p:nvPr/>
        </p:nvSpPr>
        <p:spPr bwMode="auto">
          <a:xfrm>
            <a:off x="228600" y="64770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latin typeface="Copperplate Gothic Light" pitchFamily="34" charset="0"/>
              </a:rPr>
              <a:t>1871</a:t>
            </a:r>
          </a:p>
        </p:txBody>
      </p:sp>
      <p:pic>
        <p:nvPicPr>
          <p:cNvPr id="10249" name="Picture 9" descr="eytinge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8488" y="6350"/>
            <a:ext cx="4735512" cy="6851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249"/>
                                        </p:tgtEl>
                                        <p:attrNameLst>
                                          <p:attrName>style.visibility</p:attrName>
                                        </p:attrNameLst>
                                      </p:cBhvr>
                                      <p:to>
                                        <p:strVal val="visible"/>
                                      </p:to>
                                    </p:set>
                                    <p:animEffect transition="in" filter="box(in)">
                                      <p:cBhvr>
                                        <p:cTn id="7" dur="500"/>
                                        <p:tgtEl>
                                          <p:spTgt spid="10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94b0f9a2ce84e864a328139283993d548c239c2d"/>
  <p:tag name="ISPRING_RESOURCE_PATHS_HASH_2" val="d1f82fc245d66bae39ed553a8730e0b6f96b9"/>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7817</TotalTime>
  <Words>795</Words>
  <Application>Microsoft Macintosh PowerPoint</Application>
  <PresentationFormat>On-screen Show (4:3)</PresentationFormat>
  <Paragraphs>66</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SeChange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Transcontinental Railroad</dc:title>
  <dc:creator>Adam Berlin;History Made Easy;LLC</dc:creator>
  <cp:lastModifiedBy>Demi Dubach</cp:lastModifiedBy>
  <cp:revision>75</cp:revision>
  <cp:lastPrinted>2012-07-21T02:04:47Z</cp:lastPrinted>
  <dcterms:created xsi:type="dcterms:W3CDTF">2007-08-25T21:24:29Z</dcterms:created>
  <dcterms:modified xsi:type="dcterms:W3CDTF">2018-03-06T16:50:16Z</dcterms:modified>
</cp:coreProperties>
</file>