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437" r:id="rId2"/>
    <p:sldId id="420" r:id="rId3"/>
    <p:sldId id="422" r:id="rId4"/>
    <p:sldId id="435" r:id="rId5"/>
    <p:sldId id="441" r:id="rId6"/>
    <p:sldId id="423" r:id="rId7"/>
    <p:sldId id="443" r:id="rId8"/>
    <p:sldId id="424" r:id="rId9"/>
    <p:sldId id="431" r:id="rId10"/>
    <p:sldId id="444" r:id="rId11"/>
    <p:sldId id="438" r:id="rId12"/>
    <p:sldId id="439" r:id="rId13"/>
    <p:sldId id="440" r:id="rId14"/>
    <p:sldId id="425" r:id="rId15"/>
    <p:sldId id="432" r:id="rId16"/>
    <p:sldId id="445" r:id="rId17"/>
    <p:sldId id="426" r:id="rId18"/>
    <p:sldId id="436" r:id="rId19"/>
    <p:sldId id="446" r:id="rId20"/>
    <p:sldId id="427" r:id="rId21"/>
    <p:sldId id="447" r:id="rId22"/>
    <p:sldId id="44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738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83" autoAdjust="0"/>
    <p:restoredTop sz="94660"/>
  </p:normalViewPr>
  <p:slideViewPr>
    <p:cSldViewPr>
      <p:cViewPr varScale="1">
        <p:scale>
          <a:sx n="91" d="100"/>
          <a:sy n="91" d="100"/>
        </p:scale>
        <p:origin x="-1032"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275A89-3A85-488C-B09B-116E9F50CE57}" type="datetimeFigureOut">
              <a:rPr lang="en-US" smtClean="0"/>
              <a:t>3/6/18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935594-0728-4ECC-AF06-5F55B7B9863E}" type="slidenum">
              <a:rPr lang="en-US" smtClean="0"/>
              <a:t>‹#›</a:t>
            </a:fld>
            <a:endParaRPr lang="en-US"/>
          </a:p>
        </p:txBody>
      </p:sp>
    </p:spTree>
    <p:extLst>
      <p:ext uri="{BB962C8B-B14F-4D97-AF65-F5344CB8AC3E}">
        <p14:creationId xmlns:p14="http://schemas.microsoft.com/office/powerpoint/2010/main" val="3282261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36608C-B88F-48AC-A829-D512E2306788}" type="datetimeFigureOut">
              <a:rPr lang="en-US" smtClean="0"/>
              <a:t>3/6/18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A0C61-4D02-402C-BCE2-FC7C46A21799}" type="slidenum">
              <a:rPr lang="en-US" smtClean="0"/>
              <a:t>‹#›</a:t>
            </a:fld>
            <a:endParaRPr lang="en-US"/>
          </a:p>
        </p:txBody>
      </p:sp>
    </p:spTree>
    <p:extLst>
      <p:ext uri="{BB962C8B-B14F-4D97-AF65-F5344CB8AC3E}">
        <p14:creationId xmlns:p14="http://schemas.microsoft.com/office/powerpoint/2010/main" val="3079994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36608C-B88F-48AC-A829-D512E2306788}" type="datetimeFigureOut">
              <a:rPr lang="en-US" smtClean="0"/>
              <a:t>3/6/18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A0C61-4D02-402C-BCE2-FC7C46A21799}" type="slidenum">
              <a:rPr lang="en-US" smtClean="0"/>
              <a:t>‹#›</a:t>
            </a:fld>
            <a:endParaRPr lang="en-US"/>
          </a:p>
        </p:txBody>
      </p:sp>
    </p:spTree>
    <p:extLst>
      <p:ext uri="{BB962C8B-B14F-4D97-AF65-F5344CB8AC3E}">
        <p14:creationId xmlns:p14="http://schemas.microsoft.com/office/powerpoint/2010/main" val="2382775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36608C-B88F-48AC-A829-D512E2306788}" type="datetimeFigureOut">
              <a:rPr lang="en-US" smtClean="0"/>
              <a:t>3/6/18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A0C61-4D02-402C-BCE2-FC7C46A21799}" type="slidenum">
              <a:rPr lang="en-US" smtClean="0"/>
              <a:t>‹#›</a:t>
            </a:fld>
            <a:endParaRPr lang="en-US"/>
          </a:p>
        </p:txBody>
      </p:sp>
    </p:spTree>
    <p:extLst>
      <p:ext uri="{BB962C8B-B14F-4D97-AF65-F5344CB8AC3E}">
        <p14:creationId xmlns:p14="http://schemas.microsoft.com/office/powerpoint/2010/main" val="354293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36608C-B88F-48AC-A829-D512E2306788}" type="datetimeFigureOut">
              <a:rPr lang="en-US" smtClean="0"/>
              <a:t>3/6/18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A0C61-4D02-402C-BCE2-FC7C46A21799}" type="slidenum">
              <a:rPr lang="en-US" smtClean="0"/>
              <a:t>‹#›</a:t>
            </a:fld>
            <a:endParaRPr lang="en-US"/>
          </a:p>
        </p:txBody>
      </p:sp>
    </p:spTree>
    <p:extLst>
      <p:ext uri="{BB962C8B-B14F-4D97-AF65-F5344CB8AC3E}">
        <p14:creationId xmlns:p14="http://schemas.microsoft.com/office/powerpoint/2010/main" val="3729590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36608C-B88F-48AC-A829-D512E2306788}" type="datetimeFigureOut">
              <a:rPr lang="en-US" smtClean="0"/>
              <a:t>3/6/18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A0C61-4D02-402C-BCE2-FC7C46A21799}" type="slidenum">
              <a:rPr lang="en-US" smtClean="0"/>
              <a:t>‹#›</a:t>
            </a:fld>
            <a:endParaRPr lang="en-US"/>
          </a:p>
        </p:txBody>
      </p:sp>
    </p:spTree>
    <p:extLst>
      <p:ext uri="{BB962C8B-B14F-4D97-AF65-F5344CB8AC3E}">
        <p14:creationId xmlns:p14="http://schemas.microsoft.com/office/powerpoint/2010/main" val="1342853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36608C-B88F-48AC-A829-D512E2306788}" type="datetimeFigureOut">
              <a:rPr lang="en-US" smtClean="0"/>
              <a:t>3/6/18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CA0C61-4D02-402C-BCE2-FC7C46A21799}" type="slidenum">
              <a:rPr lang="en-US" smtClean="0"/>
              <a:t>‹#›</a:t>
            </a:fld>
            <a:endParaRPr lang="en-US"/>
          </a:p>
        </p:txBody>
      </p:sp>
    </p:spTree>
    <p:extLst>
      <p:ext uri="{BB962C8B-B14F-4D97-AF65-F5344CB8AC3E}">
        <p14:creationId xmlns:p14="http://schemas.microsoft.com/office/powerpoint/2010/main" val="3748785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36608C-B88F-48AC-A829-D512E2306788}" type="datetimeFigureOut">
              <a:rPr lang="en-US" smtClean="0"/>
              <a:t>3/6/18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CA0C61-4D02-402C-BCE2-FC7C46A21799}" type="slidenum">
              <a:rPr lang="en-US" smtClean="0"/>
              <a:t>‹#›</a:t>
            </a:fld>
            <a:endParaRPr lang="en-US"/>
          </a:p>
        </p:txBody>
      </p:sp>
    </p:spTree>
    <p:extLst>
      <p:ext uri="{BB962C8B-B14F-4D97-AF65-F5344CB8AC3E}">
        <p14:creationId xmlns:p14="http://schemas.microsoft.com/office/powerpoint/2010/main" val="3420522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36608C-B88F-48AC-A829-D512E2306788}" type="datetimeFigureOut">
              <a:rPr lang="en-US" smtClean="0"/>
              <a:t>3/6/18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CA0C61-4D02-402C-BCE2-FC7C46A21799}" type="slidenum">
              <a:rPr lang="en-US" smtClean="0"/>
              <a:t>‹#›</a:t>
            </a:fld>
            <a:endParaRPr lang="en-US"/>
          </a:p>
        </p:txBody>
      </p:sp>
    </p:spTree>
    <p:extLst>
      <p:ext uri="{BB962C8B-B14F-4D97-AF65-F5344CB8AC3E}">
        <p14:creationId xmlns:p14="http://schemas.microsoft.com/office/powerpoint/2010/main" val="1053593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36608C-B88F-48AC-A829-D512E2306788}" type="datetimeFigureOut">
              <a:rPr lang="en-US" smtClean="0"/>
              <a:t>3/6/18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CA0C61-4D02-402C-BCE2-FC7C46A21799}" type="slidenum">
              <a:rPr lang="en-US" smtClean="0"/>
              <a:t>‹#›</a:t>
            </a:fld>
            <a:endParaRPr lang="en-US"/>
          </a:p>
        </p:txBody>
      </p:sp>
    </p:spTree>
    <p:extLst>
      <p:ext uri="{BB962C8B-B14F-4D97-AF65-F5344CB8AC3E}">
        <p14:creationId xmlns:p14="http://schemas.microsoft.com/office/powerpoint/2010/main" val="1676354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36608C-B88F-48AC-A829-D512E2306788}" type="datetimeFigureOut">
              <a:rPr lang="en-US" smtClean="0"/>
              <a:t>3/6/18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CA0C61-4D02-402C-BCE2-FC7C46A21799}" type="slidenum">
              <a:rPr lang="en-US" smtClean="0"/>
              <a:t>‹#›</a:t>
            </a:fld>
            <a:endParaRPr lang="en-US"/>
          </a:p>
        </p:txBody>
      </p:sp>
    </p:spTree>
    <p:extLst>
      <p:ext uri="{BB962C8B-B14F-4D97-AF65-F5344CB8AC3E}">
        <p14:creationId xmlns:p14="http://schemas.microsoft.com/office/powerpoint/2010/main" val="1995705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36608C-B88F-48AC-A829-D512E2306788}" type="datetimeFigureOut">
              <a:rPr lang="en-US" smtClean="0"/>
              <a:t>3/6/18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CA0C61-4D02-402C-BCE2-FC7C46A21799}" type="slidenum">
              <a:rPr lang="en-US" smtClean="0"/>
              <a:t>‹#›</a:t>
            </a:fld>
            <a:endParaRPr lang="en-US"/>
          </a:p>
        </p:txBody>
      </p:sp>
    </p:spTree>
    <p:extLst>
      <p:ext uri="{BB962C8B-B14F-4D97-AF65-F5344CB8AC3E}">
        <p14:creationId xmlns:p14="http://schemas.microsoft.com/office/powerpoint/2010/main" val="39523909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75000"/>
              </a:schemeClr>
            </a:gs>
            <a:gs pos="45000">
              <a:schemeClr val="tx2">
                <a:lumMod val="60000"/>
                <a:lumOff val="40000"/>
              </a:schemeClr>
            </a:gs>
            <a:gs pos="58000">
              <a:schemeClr val="bg1">
                <a:lumMod val="50000"/>
              </a:schemeClr>
            </a:gs>
            <a:gs pos="100000">
              <a:schemeClr val="accent6">
                <a:lumMod val="5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36608C-B88F-48AC-A829-D512E2306788}" type="datetimeFigureOut">
              <a:rPr lang="en-US" smtClean="0"/>
              <a:t>3/6/18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CA0C61-4D02-402C-BCE2-FC7C46A21799}" type="slidenum">
              <a:rPr lang="en-US" smtClean="0"/>
              <a:t>‹#›</a:t>
            </a:fld>
            <a:endParaRPr lang="en-US"/>
          </a:p>
        </p:txBody>
      </p:sp>
    </p:spTree>
    <p:extLst>
      <p:ext uri="{BB962C8B-B14F-4D97-AF65-F5344CB8AC3E}">
        <p14:creationId xmlns:p14="http://schemas.microsoft.com/office/powerpoint/2010/main" val="1698098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4" Type="http://schemas.openxmlformats.org/officeDocument/2006/relationships/image" Target="../media/image5.jpg"/><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6.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7.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7.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98591"/>
            <a:ext cx="9115926" cy="6159409"/>
          </a:xfrm>
          <a:prstGeom prst="rect">
            <a:avLst/>
          </a:prstGeom>
          <a:ln>
            <a:noFill/>
          </a:ln>
          <a:effectLst>
            <a:softEdge rad="112500"/>
          </a:effectLst>
        </p:spPr>
      </p:pic>
      <p:sp>
        <p:nvSpPr>
          <p:cNvPr id="5" name="TextBox 4"/>
          <p:cNvSpPr txBox="1"/>
          <p:nvPr/>
        </p:nvSpPr>
        <p:spPr>
          <a:xfrm>
            <a:off x="0" y="35004"/>
            <a:ext cx="9144000" cy="707886"/>
          </a:xfrm>
          <a:prstGeom prst="rect">
            <a:avLst/>
          </a:prstGeom>
          <a:noFill/>
        </p:spPr>
        <p:txBody>
          <a:bodyPr wrap="square" rtlCol="0">
            <a:spAutoFit/>
          </a:bodyPr>
          <a:lstStyle/>
          <a:p>
            <a:pPr algn="ctr"/>
            <a:r>
              <a:rPr lang="en-US" sz="4000" b="1" spc="-15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West: Mexican-American War</a:t>
            </a:r>
            <a:endParaRPr lang="en-US" sz="4000" b="1" spc="-15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444324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7762"/>
          </a:xfrm>
        </p:spPr>
        <p:txBody>
          <a:bodyPr>
            <a:normAutofit/>
          </a:bodyPr>
          <a:lstStyle/>
          <a:p>
            <a:r>
              <a:rPr lang="en-US" sz="7200" u="sng" dirty="0" smtClean="0">
                <a:solidFill>
                  <a:schemeClr val="bg1"/>
                </a:solidFill>
                <a:latin typeface="Abadi MT Condensed Extra Bold"/>
                <a:cs typeface="Abadi MT Condensed Extra Bold"/>
              </a:rPr>
              <a:t>Event 3: </a:t>
            </a:r>
            <a:r>
              <a:rPr lang="en-US" sz="7200" dirty="0" smtClean="0">
                <a:solidFill>
                  <a:schemeClr val="bg1"/>
                </a:solidFill>
                <a:latin typeface="Abadi MT Condensed Extra Bold"/>
                <a:cs typeface="Abadi MT Condensed Extra Bold"/>
              </a:rPr>
              <a:t/>
            </a:r>
            <a:br>
              <a:rPr lang="en-US" sz="7200" dirty="0" smtClean="0">
                <a:solidFill>
                  <a:schemeClr val="bg1"/>
                </a:solidFill>
                <a:latin typeface="Abadi MT Condensed Extra Bold"/>
                <a:cs typeface="Abadi MT Condensed Extra Bold"/>
              </a:rPr>
            </a:br>
            <a:r>
              <a:rPr lang="en-US" sz="7200" dirty="0" smtClean="0">
                <a:solidFill>
                  <a:schemeClr val="bg1"/>
                </a:solidFill>
                <a:latin typeface="Abadi MT Condensed Extra Bold"/>
                <a:cs typeface="Abadi MT Condensed Extra Bold"/>
              </a:rPr>
              <a:t>Bear Flag Revolt in Sonoma, CA</a:t>
            </a:r>
            <a:endParaRPr lang="en-US" sz="7200" dirty="0">
              <a:solidFill>
                <a:schemeClr val="bg1"/>
              </a:solidFill>
              <a:latin typeface="Abadi MT Condensed Extra Bold"/>
              <a:cs typeface="Abadi MT Condensed Extra Bold"/>
            </a:endParaRPr>
          </a:p>
        </p:txBody>
      </p:sp>
      <p:sp>
        <p:nvSpPr>
          <p:cNvPr id="3" name="Content Placeholder 2"/>
          <p:cNvSpPr>
            <a:spLocks noGrp="1"/>
          </p:cNvSpPr>
          <p:nvPr>
            <p:ph idx="1"/>
          </p:nvPr>
        </p:nvSpPr>
        <p:spPr>
          <a:xfrm>
            <a:off x="457200" y="4572000"/>
            <a:ext cx="8229600" cy="1554163"/>
          </a:xfrm>
        </p:spPr>
        <p:txBody>
          <a:bodyPr/>
          <a:lstStyle/>
          <a:p>
            <a:endParaRPr lang="en-US" dirty="0"/>
          </a:p>
        </p:txBody>
      </p:sp>
    </p:spTree>
    <p:extLst>
      <p:ext uri="{BB962C8B-B14F-4D97-AF65-F5344CB8AC3E}">
        <p14:creationId xmlns:p14="http://schemas.microsoft.com/office/powerpoint/2010/main" val="31549816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66800"/>
            <a:ext cx="3810000" cy="4525963"/>
          </a:xfrm>
        </p:spPr>
        <p:txBody>
          <a:bodyPr>
            <a:noAutofit/>
          </a:bodyPr>
          <a:lstStyle/>
          <a:p>
            <a:pPr marL="0" indent="0">
              <a:buNone/>
            </a:pPr>
            <a:r>
              <a:rPr lang="en-US" sz="24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 common problem during the Mexican-American War was soldiers </a:t>
            </a:r>
            <a:r>
              <a:rPr lang="en-US" sz="2400" b="1" dirty="0" smtClean="0">
                <a:solidFill>
                  <a:srgbClr val="9738C7"/>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deserting</a:t>
            </a:r>
            <a:r>
              <a:rPr lang="en-US" sz="24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 army.  The American Army in this war was estimated at 8.3% (9,200 out of 111,000).    </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2044" t="5246" r="31951" b="4444"/>
          <a:stretch/>
        </p:blipFill>
        <p:spPr>
          <a:xfrm>
            <a:off x="3886200" y="914400"/>
            <a:ext cx="5105400" cy="5690450"/>
          </a:xfrm>
          <a:prstGeom prst="rect">
            <a:avLst/>
          </a:prstGeom>
          <a:ln>
            <a:noFill/>
          </a:ln>
          <a:effectLst>
            <a:softEdge rad="112500"/>
          </a:effectLst>
        </p:spPr>
      </p:pic>
      <p:sp>
        <p:nvSpPr>
          <p:cNvPr id="5" name="TextBox 4"/>
          <p:cNvSpPr txBox="1"/>
          <p:nvPr/>
        </p:nvSpPr>
        <p:spPr>
          <a:xfrm>
            <a:off x="0" y="35004"/>
            <a:ext cx="9144000" cy="707886"/>
          </a:xfrm>
          <a:prstGeom prst="rect">
            <a:avLst/>
          </a:prstGeom>
          <a:noFill/>
        </p:spPr>
        <p:txBody>
          <a:bodyPr wrap="square" rtlCol="0">
            <a:spAutoFit/>
          </a:bodyPr>
          <a:lstStyle/>
          <a:p>
            <a:pPr algn="ctr"/>
            <a:r>
              <a:rPr lang="en-US" sz="4000" b="1" spc="-15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West: Mexican-American War</a:t>
            </a:r>
            <a:endParaRPr lang="en-US" sz="4000" b="1" spc="-15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190630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66800"/>
            <a:ext cx="3810000" cy="5181600"/>
          </a:xfrm>
        </p:spPr>
        <p:txBody>
          <a:bodyPr>
            <a:noAutofit/>
          </a:bodyPr>
          <a:lstStyle/>
          <a:p>
            <a:pPr marL="0" indent="0">
              <a:buNone/>
            </a:pPr>
            <a:r>
              <a:rPr lang="en-US" sz="24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 Mexican Army had far higher desertion rates.  Most Mexican soldiers were peasants who were conscripted by generals to fight.  They were underpaid, underfed, undertrained and undersupplied.</a:t>
            </a:r>
            <a:endParaRPr lang="en-US"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2044" t="5246" r="31951" b="4444"/>
          <a:stretch/>
        </p:blipFill>
        <p:spPr>
          <a:xfrm>
            <a:off x="3886200" y="914400"/>
            <a:ext cx="5105400" cy="5690450"/>
          </a:xfrm>
          <a:prstGeom prst="rect">
            <a:avLst/>
          </a:prstGeom>
          <a:ln>
            <a:noFill/>
          </a:ln>
          <a:effectLst>
            <a:softEdge rad="112500"/>
          </a:effectLst>
        </p:spPr>
      </p:pic>
      <p:sp>
        <p:nvSpPr>
          <p:cNvPr id="5" name="TextBox 4"/>
          <p:cNvSpPr txBox="1"/>
          <p:nvPr/>
        </p:nvSpPr>
        <p:spPr>
          <a:xfrm>
            <a:off x="0" y="35004"/>
            <a:ext cx="9144000" cy="707886"/>
          </a:xfrm>
          <a:prstGeom prst="rect">
            <a:avLst/>
          </a:prstGeom>
          <a:noFill/>
        </p:spPr>
        <p:txBody>
          <a:bodyPr wrap="square" rtlCol="0">
            <a:spAutoFit/>
          </a:bodyPr>
          <a:lstStyle/>
          <a:p>
            <a:pPr algn="ctr"/>
            <a:r>
              <a:rPr lang="en-US" sz="4000" b="1" spc="-15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West: Mexican-American War</a:t>
            </a:r>
            <a:endParaRPr lang="en-US" sz="4000" b="1" spc="-15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799639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66800"/>
            <a:ext cx="3810000" cy="5181600"/>
          </a:xfrm>
        </p:spPr>
        <p:txBody>
          <a:bodyPr>
            <a:noAutofit/>
          </a:bodyPr>
          <a:lstStyle/>
          <a:p>
            <a:pPr marL="0" indent="0">
              <a:buNone/>
            </a:pPr>
            <a:r>
              <a:rPr lang="en-US" sz="24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They were often more loyal to their villages and families than to the generals who forced them to fight.  As a result, many soldiers would flee camp the night before a battle or the night before marching long distances.</a:t>
            </a:r>
            <a:endParaRPr lang="en-US"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2044" t="5246" r="31951" b="4444"/>
          <a:stretch/>
        </p:blipFill>
        <p:spPr>
          <a:xfrm>
            <a:off x="3886200" y="914400"/>
            <a:ext cx="5105400" cy="5690450"/>
          </a:xfrm>
          <a:prstGeom prst="rect">
            <a:avLst/>
          </a:prstGeom>
          <a:ln>
            <a:noFill/>
          </a:ln>
          <a:effectLst>
            <a:softEdge rad="112500"/>
          </a:effectLst>
        </p:spPr>
      </p:pic>
      <p:sp>
        <p:nvSpPr>
          <p:cNvPr id="5" name="TextBox 4"/>
          <p:cNvSpPr txBox="1"/>
          <p:nvPr/>
        </p:nvSpPr>
        <p:spPr>
          <a:xfrm>
            <a:off x="0" y="35004"/>
            <a:ext cx="9144000" cy="707886"/>
          </a:xfrm>
          <a:prstGeom prst="rect">
            <a:avLst/>
          </a:prstGeom>
          <a:noFill/>
        </p:spPr>
        <p:txBody>
          <a:bodyPr wrap="square" rtlCol="0">
            <a:spAutoFit/>
          </a:bodyPr>
          <a:lstStyle/>
          <a:p>
            <a:pPr algn="ctr"/>
            <a:r>
              <a:rPr lang="en-US" sz="4000" b="1" spc="-15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West: Mexican-American War</a:t>
            </a:r>
            <a:endParaRPr lang="en-US" sz="4000" b="1" spc="-15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855064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2044" t="5246" r="31951" b="4444"/>
          <a:stretch/>
        </p:blipFill>
        <p:spPr>
          <a:xfrm>
            <a:off x="3886200" y="914400"/>
            <a:ext cx="5105400" cy="5690450"/>
          </a:xfrm>
          <a:prstGeom prst="rect">
            <a:avLst/>
          </a:prstGeom>
          <a:ln>
            <a:noFill/>
          </a:ln>
          <a:effectLst>
            <a:softEdge rad="112500"/>
          </a:effectLst>
        </p:spPr>
      </p:pic>
      <p:sp>
        <p:nvSpPr>
          <p:cNvPr id="5" name="TextBox 4"/>
          <p:cNvSpPr txBox="1"/>
          <p:nvPr/>
        </p:nvSpPr>
        <p:spPr>
          <a:xfrm>
            <a:off x="0" y="35004"/>
            <a:ext cx="9144000" cy="707886"/>
          </a:xfrm>
          <a:prstGeom prst="rect">
            <a:avLst/>
          </a:prstGeom>
          <a:noFill/>
        </p:spPr>
        <p:txBody>
          <a:bodyPr wrap="square" rtlCol="0">
            <a:spAutoFit/>
          </a:bodyPr>
          <a:lstStyle/>
          <a:p>
            <a:pPr algn="ctr"/>
            <a:r>
              <a:rPr lang="en-US" sz="4000" b="1" spc="-15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West: Mexican-American War</a:t>
            </a:r>
            <a:endParaRPr lang="en-US" sz="4000" b="1" spc="-15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381000" y="1029430"/>
            <a:ext cx="3364089" cy="5561954"/>
          </a:xfrm>
        </p:spPr>
        <p:txBody>
          <a:bodyPr>
            <a:noAutofit/>
          </a:bodyPr>
          <a:lstStyle/>
          <a:p>
            <a:pPr marL="0" indent="0" eaLnBrk="0" hangingPunct="0">
              <a:buNone/>
              <a:defRPr/>
            </a:pPr>
            <a:r>
              <a:rPr lang="en-US"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dirty="0" smtClean="0">
                <a:solidFill>
                  <a:srgbClr val="9738C7"/>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General Zachary Taylor</a:t>
            </a:r>
            <a:r>
              <a:rPr lang="en-US" sz="24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who eventually became a U.S. president, led U.S. forces deep into Mexico.  He defeated forces led by </a:t>
            </a:r>
            <a:r>
              <a:rPr lang="en-US" sz="2400" b="1" dirty="0" smtClean="0">
                <a:solidFill>
                  <a:srgbClr val="9738C7"/>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Antonio Lopez de Santa Anna</a:t>
            </a:r>
            <a:r>
              <a:rPr lang="en-US" sz="24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 same general who lost the Battle of  San Jacinto to end the Texas Revolution.</a:t>
            </a:r>
            <a:endParaRPr lang="en-US" sz="1800" kern="0" dirty="0">
              <a:solidFill>
                <a:schemeClr val="bg1"/>
              </a:solidFill>
              <a:latin typeface="Arial" pitchFamily="34" charset="0"/>
              <a:cs typeface="Arial" pitchFamily="34" charset="0"/>
            </a:endParaRPr>
          </a:p>
        </p:txBody>
      </p:sp>
      <p:sp>
        <p:nvSpPr>
          <p:cNvPr id="7" name="Rectangle 6"/>
          <p:cNvSpPr/>
          <p:nvPr/>
        </p:nvSpPr>
        <p:spPr>
          <a:xfrm>
            <a:off x="6553200" y="1029430"/>
            <a:ext cx="1005403"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Event </a:t>
            </a:r>
            <a:r>
              <a:rPr lang="en-US" b="1" dirty="0" smtClean="0">
                <a:latin typeface="Arial" panose="020B0604020202020204" pitchFamily="34" charset="0"/>
                <a:cs typeface="Arial" panose="020B0604020202020204" pitchFamily="34" charset="0"/>
              </a:rPr>
              <a:t>4</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2400" y="3276600"/>
            <a:ext cx="2485031" cy="3550044"/>
          </a:xfrm>
          <a:prstGeom prst="rect">
            <a:avLst/>
          </a:prstGeom>
          <a:ln>
            <a:noFill/>
          </a:ln>
          <a:effectLst>
            <a:softEdge rad="112500"/>
          </a:effectLst>
        </p:spPr>
      </p:pic>
      <p:pic>
        <p:nvPicPr>
          <p:cNvPr id="8" name="Picture 7"/>
          <p:cNvPicPr>
            <a:picLocks noChangeAspect="1"/>
          </p:cNvPicPr>
          <p:nvPr/>
        </p:nvPicPr>
        <p:blipFill rotWithShape="1">
          <a:blip r:embed="rId4">
            <a:extLst>
              <a:ext uri="{28A0092B-C50C-407E-A947-70E740481C1C}">
                <a14:useLocalDpi xmlns:a14="http://schemas.microsoft.com/office/drawing/2010/main" val="0"/>
              </a:ext>
            </a:extLst>
          </a:blip>
          <a:srcRect l="19054" r="16203"/>
          <a:stretch/>
        </p:blipFill>
        <p:spPr>
          <a:xfrm>
            <a:off x="6629400" y="3276600"/>
            <a:ext cx="2514600" cy="3581401"/>
          </a:xfrm>
          <a:prstGeom prst="rect">
            <a:avLst/>
          </a:prstGeom>
          <a:ln>
            <a:noFill/>
          </a:ln>
          <a:effectLst>
            <a:softEdge rad="112500"/>
          </a:effectLst>
        </p:spPr>
      </p:pic>
      <p:sp>
        <p:nvSpPr>
          <p:cNvPr id="9" name="Rectangle 8"/>
          <p:cNvSpPr/>
          <p:nvPr/>
        </p:nvSpPr>
        <p:spPr>
          <a:xfrm>
            <a:off x="6982189" y="6274348"/>
            <a:ext cx="1809021" cy="369332"/>
          </a:xfrm>
          <a:prstGeom prst="rect">
            <a:avLst/>
          </a:prstGeom>
        </p:spPr>
        <p:txBody>
          <a:bodyPr wrap="none">
            <a:spAutoFit/>
          </a:bodyPr>
          <a:lstStyle/>
          <a:p>
            <a:r>
              <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Zachary Taylor</a:t>
            </a:r>
            <a:endParaRPr lang="en-US" dirty="0"/>
          </a:p>
        </p:txBody>
      </p:sp>
      <p:sp>
        <p:nvSpPr>
          <p:cNvPr id="10" name="Rectangle 9"/>
          <p:cNvSpPr/>
          <p:nvPr/>
        </p:nvSpPr>
        <p:spPr>
          <a:xfrm>
            <a:off x="4267200" y="6085094"/>
            <a:ext cx="2027900" cy="646331"/>
          </a:xfrm>
          <a:prstGeom prst="rect">
            <a:avLst/>
          </a:prstGeom>
        </p:spPr>
        <p:txBody>
          <a:bodyPr wrap="square">
            <a:spAutoFit/>
          </a:bodyPr>
          <a:lstStyle/>
          <a:p>
            <a:r>
              <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Antonio Lopez de Santa Anna</a:t>
            </a:r>
            <a:endParaRPr lang="en-US" dirty="0"/>
          </a:p>
        </p:txBody>
      </p:sp>
    </p:spTree>
    <p:extLst>
      <p:ext uri="{BB962C8B-B14F-4D97-AF65-F5344CB8AC3E}">
        <p14:creationId xmlns:p14="http://schemas.microsoft.com/office/powerpoint/2010/main" val="129444850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2044" t="5246" r="31951" b="4444"/>
          <a:stretch/>
        </p:blipFill>
        <p:spPr>
          <a:xfrm>
            <a:off x="3886200" y="914400"/>
            <a:ext cx="5105400" cy="5690450"/>
          </a:xfrm>
          <a:prstGeom prst="rect">
            <a:avLst/>
          </a:prstGeom>
          <a:ln>
            <a:noFill/>
          </a:ln>
          <a:effectLst>
            <a:softEdge rad="112500"/>
          </a:effectLst>
        </p:spPr>
      </p:pic>
      <p:sp>
        <p:nvSpPr>
          <p:cNvPr id="5" name="TextBox 4"/>
          <p:cNvSpPr txBox="1"/>
          <p:nvPr/>
        </p:nvSpPr>
        <p:spPr>
          <a:xfrm>
            <a:off x="0" y="35004"/>
            <a:ext cx="9144000" cy="707886"/>
          </a:xfrm>
          <a:prstGeom prst="rect">
            <a:avLst/>
          </a:prstGeom>
          <a:noFill/>
        </p:spPr>
        <p:txBody>
          <a:bodyPr wrap="square" rtlCol="0">
            <a:spAutoFit/>
          </a:bodyPr>
          <a:lstStyle/>
          <a:p>
            <a:pPr algn="ctr"/>
            <a:r>
              <a:rPr lang="en-US" sz="4000" b="1" spc="-15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West: Mexican-American War</a:t>
            </a:r>
            <a:endParaRPr lang="en-US" sz="4000" b="1" spc="-15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191911" y="1029430"/>
            <a:ext cx="3668889" cy="5561954"/>
          </a:xfrm>
        </p:spPr>
        <p:txBody>
          <a:bodyPr>
            <a:noAutofit/>
          </a:bodyPr>
          <a:lstStyle/>
          <a:p>
            <a:pPr marL="0" indent="0" eaLnBrk="0" hangingPunct="0">
              <a:buNone/>
              <a:defRPr/>
            </a:pPr>
            <a:r>
              <a:rPr lang="en-US"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U.S. forces soon entered Mexico City.  The Mexicans were outnumbered in almost every area.  The United States occupied many of Mexico’s largest cities and Mexico could not defend itself.  Mexico was also dealing with internal divisions, including a domestic uprising in the Yucatan.</a:t>
            </a:r>
            <a:endParaRPr lang="en-US" sz="1800" kern="0" dirty="0">
              <a:solidFill>
                <a:schemeClr val="bg1"/>
              </a:solidFill>
              <a:latin typeface="Arial" pitchFamily="34" charset="0"/>
              <a:cs typeface="Arial" pitchFamily="34" charset="0"/>
            </a:endParaRPr>
          </a:p>
        </p:txBody>
      </p:sp>
      <p:sp>
        <p:nvSpPr>
          <p:cNvPr id="7" name="Rectangle 6"/>
          <p:cNvSpPr/>
          <p:nvPr/>
        </p:nvSpPr>
        <p:spPr>
          <a:xfrm>
            <a:off x="6553200" y="1029430"/>
            <a:ext cx="1005403"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Event </a:t>
            </a:r>
            <a:r>
              <a:rPr lang="en-US" b="1" dirty="0" smtClean="0">
                <a:latin typeface="Arial" panose="020B0604020202020204" pitchFamily="34" charset="0"/>
                <a:cs typeface="Arial" panose="020B0604020202020204" pitchFamily="34" charset="0"/>
              </a:rPr>
              <a:t>4</a:t>
            </a:r>
            <a:endParaRPr lang="en-US" dirty="0"/>
          </a:p>
        </p:txBody>
      </p:sp>
      <p:pic>
        <p:nvPicPr>
          <p:cNvPr id="11" name="Picture 8" descr="G:\pics for west\mexamwarpnt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4263127"/>
            <a:ext cx="3886200" cy="250758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147898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73562"/>
          </a:xfrm>
        </p:spPr>
        <p:txBody>
          <a:bodyPr>
            <a:noAutofit/>
          </a:bodyPr>
          <a:lstStyle/>
          <a:p>
            <a:r>
              <a:rPr lang="en-US" sz="5000" u="sng" dirty="0" smtClean="0">
                <a:solidFill>
                  <a:srgbClr val="FFFFFF"/>
                </a:solidFill>
                <a:latin typeface="Abadi MT Condensed Extra Bold"/>
                <a:cs typeface="Abadi MT Condensed Extra Bold"/>
              </a:rPr>
              <a:t>Event 4: </a:t>
            </a:r>
            <a:r>
              <a:rPr lang="en-US" sz="5000" dirty="0" smtClean="0">
                <a:solidFill>
                  <a:srgbClr val="FFFFFF"/>
                </a:solidFill>
                <a:latin typeface="Abadi MT Condensed Extra Bold"/>
                <a:cs typeface="Abadi MT Condensed Extra Bold"/>
              </a:rPr>
              <a:t/>
            </a:r>
            <a:br>
              <a:rPr lang="en-US" sz="5000" dirty="0" smtClean="0">
                <a:solidFill>
                  <a:srgbClr val="FFFFFF"/>
                </a:solidFill>
                <a:latin typeface="Abadi MT Condensed Extra Bold"/>
                <a:cs typeface="Abadi MT Condensed Extra Bold"/>
              </a:rPr>
            </a:br>
            <a:r>
              <a:rPr lang="en-US" sz="5000" b="1" dirty="0">
                <a:solidFill>
                  <a:srgbClr val="FFFFFF"/>
                </a:solidFill>
                <a:latin typeface="Abadi MT Condensed Extra Bold"/>
                <a:cs typeface="Abadi MT Condensed Extra Bold"/>
              </a:rPr>
              <a:t>General Taylor Drives Santa Anna’s forces deep into Mexico, eventually controlling Mexico City</a:t>
            </a:r>
          </a:p>
        </p:txBody>
      </p:sp>
      <p:sp>
        <p:nvSpPr>
          <p:cNvPr id="3" name="Content Placeholder 2"/>
          <p:cNvSpPr>
            <a:spLocks noGrp="1"/>
          </p:cNvSpPr>
          <p:nvPr>
            <p:ph idx="1"/>
          </p:nvPr>
        </p:nvSpPr>
        <p:spPr>
          <a:xfrm>
            <a:off x="457200" y="4572000"/>
            <a:ext cx="8229600" cy="1554163"/>
          </a:xfrm>
        </p:spPr>
        <p:txBody>
          <a:bodyPr/>
          <a:lstStyle/>
          <a:p>
            <a:endParaRPr lang="en-US" dirty="0"/>
          </a:p>
        </p:txBody>
      </p:sp>
    </p:spTree>
    <p:extLst>
      <p:ext uri="{BB962C8B-B14F-4D97-AF65-F5344CB8AC3E}">
        <p14:creationId xmlns:p14="http://schemas.microsoft.com/office/powerpoint/2010/main" val="270182620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2044" t="5246" r="31951" b="4444"/>
          <a:stretch/>
        </p:blipFill>
        <p:spPr>
          <a:xfrm>
            <a:off x="3886200" y="914400"/>
            <a:ext cx="5105400" cy="5690450"/>
          </a:xfrm>
          <a:prstGeom prst="rect">
            <a:avLst/>
          </a:prstGeom>
          <a:ln>
            <a:noFill/>
          </a:ln>
          <a:effectLst>
            <a:softEdge rad="112500"/>
          </a:effectLst>
        </p:spPr>
      </p:pic>
      <p:sp>
        <p:nvSpPr>
          <p:cNvPr id="5" name="TextBox 4"/>
          <p:cNvSpPr txBox="1"/>
          <p:nvPr/>
        </p:nvSpPr>
        <p:spPr>
          <a:xfrm>
            <a:off x="0" y="35004"/>
            <a:ext cx="9144000" cy="707886"/>
          </a:xfrm>
          <a:prstGeom prst="rect">
            <a:avLst/>
          </a:prstGeom>
          <a:noFill/>
        </p:spPr>
        <p:txBody>
          <a:bodyPr wrap="square" rtlCol="0">
            <a:spAutoFit/>
          </a:bodyPr>
          <a:lstStyle/>
          <a:p>
            <a:pPr algn="ctr"/>
            <a:r>
              <a:rPr lang="en-US" sz="4000" b="1" spc="-15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West: Mexican-American War</a:t>
            </a:r>
            <a:endParaRPr lang="en-US" sz="4000" b="1" spc="-15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Rectangle 6"/>
          <p:cNvSpPr/>
          <p:nvPr/>
        </p:nvSpPr>
        <p:spPr>
          <a:xfrm>
            <a:off x="6553200" y="1029430"/>
            <a:ext cx="1005403"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Event </a:t>
            </a:r>
            <a:r>
              <a:rPr lang="en-US" b="1" dirty="0" smtClean="0">
                <a:latin typeface="Arial" panose="020B0604020202020204" pitchFamily="34" charset="0"/>
                <a:cs typeface="Arial" panose="020B0604020202020204" pitchFamily="34" charset="0"/>
              </a:rPr>
              <a:t>5</a:t>
            </a:r>
            <a:endParaRPr lang="en-US" dirty="0"/>
          </a:p>
        </p:txBody>
      </p:sp>
      <p:sp>
        <p:nvSpPr>
          <p:cNvPr id="9" name="Content Placeholder 2"/>
          <p:cNvSpPr txBox="1">
            <a:spLocks/>
          </p:cNvSpPr>
          <p:nvPr/>
        </p:nvSpPr>
        <p:spPr>
          <a:xfrm>
            <a:off x="304800" y="914400"/>
            <a:ext cx="3581400" cy="556195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0" hangingPunct="0">
              <a:buNone/>
              <a:defRPr/>
            </a:pPr>
            <a:r>
              <a:rPr lang="en-US"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kern="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The </a:t>
            </a:r>
            <a:r>
              <a:rPr lang="en-US" sz="2400" b="1" i="1" kern="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TREATY OF GUADALUPE HIDALGO </a:t>
            </a:r>
            <a:r>
              <a:rPr lang="en-US" sz="2400" b="1" kern="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was signed in February 1848. </a:t>
            </a:r>
            <a:r>
              <a:rPr lang="en-US" sz="2400" b="1" kern="0" dirty="0">
                <a:solidFill>
                  <a:schemeClr val="bg1"/>
                </a:solidFill>
                <a:effectLst>
                  <a:outerShdw blurRad="38100" dist="38100" dir="2700000" algn="tl">
                    <a:srgbClr val="000000">
                      <a:alpha val="43137"/>
                    </a:srgbClr>
                  </a:outerShdw>
                </a:effectLst>
                <a:latin typeface="Arial" pitchFamily="34" charset="0"/>
                <a:cs typeface="Arial" pitchFamily="34" charset="0"/>
              </a:rPr>
              <a:t>It was 500,000 miles in all, giving the United States 25% more land.  The United States also paid Mexico 15 million dollars </a:t>
            </a:r>
            <a:r>
              <a:rPr lang="en-US" sz="2400" b="1" kern="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as part of the agreement. </a:t>
            </a:r>
            <a:endParaRPr lang="en-US" sz="1800" b="1" kern="0"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pic>
        <p:nvPicPr>
          <p:cNvPr id="10" name="Picture 2" descr="G:\pics for west\Treaty_of_Guadalupe_Hidal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473197">
            <a:off x="5067220" y="1452951"/>
            <a:ext cx="2002843" cy="3138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298210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2044" t="5246" r="31951" b="4444"/>
          <a:stretch/>
        </p:blipFill>
        <p:spPr>
          <a:xfrm>
            <a:off x="3886200" y="914400"/>
            <a:ext cx="5105400" cy="5690450"/>
          </a:xfrm>
          <a:prstGeom prst="rect">
            <a:avLst/>
          </a:prstGeom>
          <a:ln>
            <a:noFill/>
          </a:ln>
          <a:effectLst>
            <a:softEdge rad="112500"/>
          </a:effectLst>
        </p:spPr>
      </p:pic>
      <p:sp>
        <p:nvSpPr>
          <p:cNvPr id="5" name="TextBox 4"/>
          <p:cNvSpPr txBox="1"/>
          <p:nvPr/>
        </p:nvSpPr>
        <p:spPr>
          <a:xfrm>
            <a:off x="0" y="35004"/>
            <a:ext cx="9144000" cy="707886"/>
          </a:xfrm>
          <a:prstGeom prst="rect">
            <a:avLst/>
          </a:prstGeom>
          <a:noFill/>
        </p:spPr>
        <p:txBody>
          <a:bodyPr wrap="square" rtlCol="0">
            <a:spAutoFit/>
          </a:bodyPr>
          <a:lstStyle/>
          <a:p>
            <a:pPr algn="ctr"/>
            <a:r>
              <a:rPr lang="en-US" sz="4000" b="1" spc="-15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West: Mexican-American War</a:t>
            </a:r>
            <a:endParaRPr lang="en-US" sz="4000" b="1" spc="-15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Rectangle 6"/>
          <p:cNvSpPr/>
          <p:nvPr/>
        </p:nvSpPr>
        <p:spPr>
          <a:xfrm>
            <a:off x="6553200" y="1029430"/>
            <a:ext cx="1005403"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Event </a:t>
            </a:r>
            <a:r>
              <a:rPr lang="en-US" b="1" dirty="0" smtClean="0">
                <a:latin typeface="Arial" panose="020B0604020202020204" pitchFamily="34" charset="0"/>
                <a:cs typeface="Arial" panose="020B0604020202020204" pitchFamily="34" charset="0"/>
              </a:rPr>
              <a:t>5</a:t>
            </a:r>
            <a:endParaRPr lang="en-US" dirty="0"/>
          </a:p>
        </p:txBody>
      </p:sp>
      <p:sp>
        <p:nvSpPr>
          <p:cNvPr id="9" name="Content Placeholder 2"/>
          <p:cNvSpPr txBox="1">
            <a:spLocks/>
          </p:cNvSpPr>
          <p:nvPr/>
        </p:nvSpPr>
        <p:spPr>
          <a:xfrm>
            <a:off x="152400" y="914400"/>
            <a:ext cx="3733800" cy="556195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0" hangingPunct="0">
              <a:buNone/>
              <a:defRPr/>
            </a:pPr>
            <a:r>
              <a:rPr lang="en-US"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kern="0" dirty="0" smtClean="0">
                <a:solidFill>
                  <a:srgbClr val="9738C7"/>
                </a:solidFill>
                <a:effectLst>
                  <a:outerShdw blurRad="38100" dist="38100" dir="2700000" algn="tl">
                    <a:srgbClr val="000000">
                      <a:alpha val="43137"/>
                    </a:srgbClr>
                  </a:outerShdw>
                </a:effectLst>
                <a:latin typeface="Arial" pitchFamily="34" charset="0"/>
                <a:cs typeface="Arial" pitchFamily="34" charset="0"/>
              </a:rPr>
              <a:t>The Treaty of Guadalupe Hidalgo gave the United States</a:t>
            </a:r>
            <a:r>
              <a:rPr lang="en-US" sz="2400" b="1" kern="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t>
            </a:r>
          </a:p>
          <a:p>
            <a:pPr eaLnBrk="0" hangingPunct="0">
              <a:defRPr/>
            </a:pPr>
            <a:endParaRPr lang="en-US" sz="2400" b="1" kern="0"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eaLnBrk="0" hangingPunct="0">
              <a:defRPr/>
            </a:pPr>
            <a:r>
              <a:rPr lang="en-US" sz="2400" b="1" kern="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All of California, Nevada &amp; Utah</a:t>
            </a:r>
          </a:p>
          <a:p>
            <a:pPr eaLnBrk="0" hangingPunct="0">
              <a:defRPr/>
            </a:pPr>
            <a:r>
              <a:rPr lang="en-US" sz="2400" b="1" kern="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Most of Arizona &amp; New Mexico </a:t>
            </a:r>
          </a:p>
          <a:p>
            <a:pPr eaLnBrk="0" hangingPunct="0">
              <a:defRPr/>
            </a:pPr>
            <a:r>
              <a:rPr lang="en-US" sz="2400" b="1" kern="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Parts of Colorado &amp; Wyoming</a:t>
            </a:r>
          </a:p>
        </p:txBody>
      </p:sp>
      <p:pic>
        <p:nvPicPr>
          <p:cNvPr id="10" name="Picture 2" descr="G:\pics for west\Treaty_of_Guadalupe_Hidal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473197">
            <a:off x="5067220" y="1452951"/>
            <a:ext cx="2002843" cy="3138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388881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83162"/>
          </a:xfrm>
        </p:spPr>
        <p:txBody>
          <a:bodyPr>
            <a:noAutofit/>
          </a:bodyPr>
          <a:lstStyle/>
          <a:p>
            <a:r>
              <a:rPr lang="en-US" sz="5500" u="sng" dirty="0" smtClean="0">
                <a:solidFill>
                  <a:srgbClr val="FFFFFF"/>
                </a:solidFill>
                <a:latin typeface="Abadi MT Condensed Extra Bold"/>
                <a:cs typeface="Abadi MT Condensed Extra Bold"/>
              </a:rPr>
              <a:t>Event 5: </a:t>
            </a:r>
            <a:br>
              <a:rPr lang="en-US" sz="5500" u="sng" dirty="0" smtClean="0">
                <a:solidFill>
                  <a:srgbClr val="FFFFFF"/>
                </a:solidFill>
                <a:latin typeface="Abadi MT Condensed Extra Bold"/>
                <a:cs typeface="Abadi MT Condensed Extra Bold"/>
              </a:rPr>
            </a:br>
            <a:r>
              <a:rPr lang="en-US" sz="5500" b="1" dirty="0" smtClean="0">
                <a:solidFill>
                  <a:srgbClr val="FFFFFF"/>
                </a:solidFill>
                <a:latin typeface="Abadi MT Condensed Extra Bold"/>
                <a:cs typeface="Abadi MT Condensed Extra Bold"/>
              </a:rPr>
              <a:t>Treaty </a:t>
            </a:r>
            <a:r>
              <a:rPr lang="en-US" sz="5500" b="1" dirty="0">
                <a:solidFill>
                  <a:srgbClr val="FFFFFF"/>
                </a:solidFill>
                <a:latin typeface="Abadi MT Condensed Extra Bold"/>
                <a:cs typeface="Abadi MT Condensed Extra Bold"/>
              </a:rPr>
              <a:t>of Guadalupe Hidalgo (1848) ends the war, giving the U.S. 500,000 square miles of territory</a:t>
            </a:r>
            <a:r>
              <a:rPr lang="en-US" sz="5500" b="1" dirty="0">
                <a:latin typeface="Arial" panose="020B0604020202020204" pitchFamily="34" charset="0"/>
                <a:cs typeface="Arial" panose="020B0604020202020204" pitchFamily="34" charset="0"/>
              </a:rPr>
              <a:t/>
            </a:r>
            <a:br>
              <a:rPr lang="en-US" sz="5500" b="1" dirty="0">
                <a:latin typeface="Arial" panose="020B0604020202020204" pitchFamily="34" charset="0"/>
                <a:cs typeface="Arial" panose="020B0604020202020204" pitchFamily="34" charset="0"/>
              </a:rPr>
            </a:br>
            <a:endParaRPr lang="en-US" sz="5500" b="1" dirty="0">
              <a:solidFill>
                <a:srgbClr val="FFFFFF"/>
              </a:solidFill>
              <a:latin typeface="Abadi MT Condensed Extra Bold"/>
              <a:cs typeface="Abadi MT Condensed Extra Bold"/>
            </a:endParaRPr>
          </a:p>
        </p:txBody>
      </p:sp>
      <p:sp>
        <p:nvSpPr>
          <p:cNvPr id="3" name="Content Placeholder 2"/>
          <p:cNvSpPr>
            <a:spLocks noGrp="1"/>
          </p:cNvSpPr>
          <p:nvPr>
            <p:ph idx="1"/>
          </p:nvPr>
        </p:nvSpPr>
        <p:spPr>
          <a:xfrm>
            <a:off x="457200" y="4572000"/>
            <a:ext cx="8229600" cy="1554163"/>
          </a:xfrm>
        </p:spPr>
        <p:txBody>
          <a:bodyPr/>
          <a:lstStyle/>
          <a:p>
            <a:endParaRPr lang="en-US" dirty="0"/>
          </a:p>
        </p:txBody>
      </p:sp>
    </p:spTree>
    <p:extLst>
      <p:ext uri="{BB962C8B-B14F-4D97-AF65-F5344CB8AC3E}">
        <p14:creationId xmlns:p14="http://schemas.microsoft.com/office/powerpoint/2010/main" val="421105992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0" y="35004"/>
            <a:ext cx="9144000" cy="707886"/>
          </a:xfrm>
          <a:prstGeom prst="rect">
            <a:avLst/>
          </a:prstGeom>
          <a:noFill/>
        </p:spPr>
        <p:txBody>
          <a:bodyPr wrap="square" rtlCol="0">
            <a:spAutoFit/>
          </a:bodyPr>
          <a:lstStyle/>
          <a:p>
            <a:pPr algn="ctr"/>
            <a:r>
              <a:rPr lang="en-US" sz="4000" b="1" spc="-15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West: Mexican-American War</a:t>
            </a:r>
            <a:endParaRPr lang="en-US" sz="4000" b="1" spc="-15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5" name="Content Placeholder 1"/>
          <p:cNvGraphicFramePr>
            <a:graphicFrameLocks noGrp="1"/>
          </p:cNvGraphicFramePr>
          <p:nvPr>
            <p:ph idx="1"/>
            <p:extLst>
              <p:ext uri="{D42A27DB-BD31-4B8C-83A1-F6EECF244321}">
                <p14:modId xmlns:p14="http://schemas.microsoft.com/office/powerpoint/2010/main" val="991804587"/>
              </p:ext>
            </p:extLst>
          </p:nvPr>
        </p:nvGraphicFramePr>
        <p:xfrm>
          <a:off x="152400" y="1447800"/>
          <a:ext cx="8839200" cy="5257800"/>
        </p:xfrm>
        <a:graphic>
          <a:graphicData uri="http://schemas.openxmlformats.org/drawingml/2006/table">
            <a:tbl>
              <a:tblPr firstRow="1" bandRow="1">
                <a:tableStyleId>{5C22544A-7EE6-4342-B048-85BDC9FD1C3A}</a:tableStyleId>
              </a:tblPr>
              <a:tblGrid>
                <a:gridCol w="2946400"/>
                <a:gridCol w="2946400"/>
                <a:gridCol w="2946400"/>
              </a:tblGrid>
              <a:tr h="659187">
                <a:tc>
                  <a:txBody>
                    <a:bodyPr/>
                    <a:lstStyle/>
                    <a:p>
                      <a:r>
                        <a:rPr lang="en-US" sz="1200" b="1" dirty="0" smtClean="0">
                          <a:latin typeface="Arial" panose="020B0604020202020204" pitchFamily="34" charset="0"/>
                          <a:cs typeface="Arial" panose="020B0604020202020204" pitchFamily="34" charset="0"/>
                        </a:rPr>
                        <a:t>Event 1: U.S. ‘annexes’ Texas in March, 1845</a:t>
                      </a:r>
                      <a:endParaRPr lang="en-US" sz="1200" b="1" dirty="0">
                        <a:latin typeface="Arial" panose="020B0604020202020204" pitchFamily="34" charset="0"/>
                        <a:cs typeface="Arial" panose="020B0604020202020204" pitchFamily="34" charset="0"/>
                      </a:endParaRPr>
                    </a:p>
                  </a:txBody>
                  <a:tcPr/>
                </a:tc>
                <a:tc>
                  <a:txBody>
                    <a:bodyPr/>
                    <a:lstStyle/>
                    <a:p>
                      <a:r>
                        <a:rPr lang="en-US" sz="1200" b="1" dirty="0" smtClean="0">
                          <a:latin typeface="Arial" panose="020B0604020202020204" pitchFamily="34" charset="0"/>
                          <a:cs typeface="Arial" panose="020B0604020202020204" pitchFamily="34" charset="0"/>
                        </a:rPr>
                        <a:t>Event 2: Border Dispute leads to war in June, 1845</a:t>
                      </a:r>
                      <a:endParaRPr lang="en-US" sz="1200" b="1" dirty="0">
                        <a:latin typeface="Arial" panose="020B0604020202020204" pitchFamily="34" charset="0"/>
                        <a:cs typeface="Arial" panose="020B0604020202020204" pitchFamily="34" charset="0"/>
                      </a:endParaRPr>
                    </a:p>
                  </a:txBody>
                  <a:tcPr/>
                </a:tc>
                <a:tc>
                  <a:txBody>
                    <a:bodyPr/>
                    <a:lstStyle/>
                    <a:p>
                      <a:r>
                        <a:rPr lang="en-US" sz="1200" b="1" dirty="0" smtClean="0">
                          <a:latin typeface="Arial" panose="020B0604020202020204" pitchFamily="34" charset="0"/>
                          <a:cs typeface="Arial" panose="020B0604020202020204" pitchFamily="34" charset="0"/>
                        </a:rPr>
                        <a:t>Event</a:t>
                      </a:r>
                      <a:r>
                        <a:rPr lang="en-US" sz="1200" b="1" baseline="0" dirty="0" smtClean="0">
                          <a:latin typeface="Arial" panose="020B0604020202020204" pitchFamily="34" charset="0"/>
                          <a:cs typeface="Arial" panose="020B0604020202020204" pitchFamily="34" charset="0"/>
                        </a:rPr>
                        <a:t> 3: Bear Flag Revolt in </a:t>
                      </a:r>
                      <a:r>
                        <a:rPr lang="en-US" sz="1200" b="1" baseline="0" dirty="0" err="1" smtClean="0">
                          <a:latin typeface="Arial" panose="020B0604020202020204" pitchFamily="34" charset="0"/>
                          <a:cs typeface="Arial" panose="020B0604020202020204" pitchFamily="34" charset="0"/>
                        </a:rPr>
                        <a:t>Somoma</a:t>
                      </a:r>
                      <a:r>
                        <a:rPr lang="en-US" sz="1200" b="1" baseline="0" dirty="0" smtClean="0">
                          <a:latin typeface="Arial" panose="020B0604020202020204" pitchFamily="34" charset="0"/>
                          <a:cs typeface="Arial" panose="020B0604020202020204" pitchFamily="34" charset="0"/>
                        </a:rPr>
                        <a:t>, CA</a:t>
                      </a:r>
                      <a:endParaRPr lang="en-US" sz="1200" b="1" dirty="0">
                        <a:latin typeface="Arial" panose="020B0604020202020204" pitchFamily="34" charset="0"/>
                        <a:cs typeface="Arial" panose="020B0604020202020204" pitchFamily="34" charset="0"/>
                      </a:endParaRPr>
                    </a:p>
                  </a:txBody>
                  <a:tcPr/>
                </a:tc>
              </a:tr>
              <a:tr h="1852001">
                <a:tc>
                  <a:txBody>
                    <a:bodyPr/>
                    <a:lstStyle/>
                    <a:p>
                      <a:r>
                        <a:rPr lang="en-US" sz="1200" b="1" dirty="0" smtClean="0">
                          <a:latin typeface="Arial" panose="020B0604020202020204" pitchFamily="34" charset="0"/>
                          <a:cs typeface="Arial" panose="020B0604020202020204" pitchFamily="34" charset="0"/>
                        </a:rPr>
                        <a:t>1</a:t>
                      </a:r>
                      <a:endParaRPr lang="en-US" sz="1200" b="1" dirty="0">
                        <a:latin typeface="Arial" panose="020B0604020202020204" pitchFamily="34" charset="0"/>
                        <a:cs typeface="Arial" panose="020B0604020202020204" pitchFamily="34" charset="0"/>
                      </a:endParaRPr>
                    </a:p>
                  </a:txBody>
                  <a:tcPr/>
                </a:tc>
                <a:tc>
                  <a:txBody>
                    <a:bodyPr/>
                    <a:lstStyle/>
                    <a:p>
                      <a:r>
                        <a:rPr lang="en-US" sz="1200" b="1" dirty="0" smtClean="0">
                          <a:latin typeface="Arial" panose="020B0604020202020204" pitchFamily="34" charset="0"/>
                          <a:cs typeface="Arial" panose="020B0604020202020204" pitchFamily="34" charset="0"/>
                        </a:rPr>
                        <a:t>2</a:t>
                      </a:r>
                      <a:endParaRPr lang="en-US" sz="1200" b="1" dirty="0">
                        <a:latin typeface="Arial" panose="020B0604020202020204" pitchFamily="34" charset="0"/>
                        <a:cs typeface="Arial" panose="020B0604020202020204" pitchFamily="34" charset="0"/>
                      </a:endParaRPr>
                    </a:p>
                  </a:txBody>
                  <a:tcPr/>
                </a:tc>
                <a:tc>
                  <a:txBody>
                    <a:bodyPr/>
                    <a:lstStyle/>
                    <a:p>
                      <a:r>
                        <a:rPr lang="en-US" sz="1200" b="1" dirty="0" smtClean="0">
                          <a:latin typeface="Arial" panose="020B0604020202020204" pitchFamily="34" charset="0"/>
                          <a:cs typeface="Arial" panose="020B0604020202020204" pitchFamily="34" charset="0"/>
                        </a:rPr>
                        <a:t>3</a:t>
                      </a:r>
                      <a:endParaRPr lang="en-US" sz="1200" b="1" dirty="0">
                        <a:latin typeface="Arial" panose="020B0604020202020204" pitchFamily="34" charset="0"/>
                        <a:cs typeface="Arial" panose="020B0604020202020204" pitchFamily="34" charset="0"/>
                      </a:endParaRPr>
                    </a:p>
                  </a:txBody>
                  <a:tcPr/>
                </a:tc>
              </a:tr>
              <a:tr h="691352">
                <a:tc>
                  <a:txBody>
                    <a:bodyPr/>
                    <a:lstStyle/>
                    <a:p>
                      <a:r>
                        <a:rPr lang="en-US" sz="1200" b="1" dirty="0" smtClean="0">
                          <a:latin typeface="Arial" panose="020B0604020202020204" pitchFamily="34" charset="0"/>
                          <a:cs typeface="Arial" panose="020B0604020202020204" pitchFamily="34" charset="0"/>
                        </a:rPr>
                        <a:t>Event 4: General Taylor Drives Santa</a:t>
                      </a:r>
                      <a:r>
                        <a:rPr lang="en-US" sz="1200" b="1" baseline="0" dirty="0" smtClean="0">
                          <a:latin typeface="Arial" panose="020B0604020202020204" pitchFamily="34" charset="0"/>
                          <a:cs typeface="Arial" panose="020B0604020202020204" pitchFamily="34" charset="0"/>
                        </a:rPr>
                        <a:t> Anna’s forces deep into Mexico, eventually controlling Mexico City</a:t>
                      </a:r>
                      <a:endParaRPr lang="en-US" sz="1200" b="1" dirty="0">
                        <a:latin typeface="Arial" panose="020B0604020202020204" pitchFamily="34" charset="0"/>
                        <a:cs typeface="Arial" panose="020B0604020202020204" pitchFamily="34" charset="0"/>
                      </a:endParaRPr>
                    </a:p>
                  </a:txBody>
                  <a:tcPr/>
                </a:tc>
                <a:tc>
                  <a:txBody>
                    <a:bodyPr/>
                    <a:lstStyle/>
                    <a:p>
                      <a:r>
                        <a:rPr lang="en-US" sz="1200" b="1" dirty="0" smtClean="0">
                          <a:latin typeface="Arial" panose="020B0604020202020204" pitchFamily="34" charset="0"/>
                          <a:cs typeface="Arial" panose="020B0604020202020204" pitchFamily="34" charset="0"/>
                        </a:rPr>
                        <a:t>Event 5: Treaty of Guadalupe Hidalgo (1848) ends the war, giving the U.S. 500,000 square miles of territory</a:t>
                      </a:r>
                      <a:endParaRPr lang="en-US" sz="1200" b="1" dirty="0">
                        <a:latin typeface="Arial" panose="020B0604020202020204" pitchFamily="34" charset="0"/>
                        <a:cs typeface="Arial" panose="020B0604020202020204" pitchFamily="34" charset="0"/>
                      </a:endParaRPr>
                    </a:p>
                  </a:txBody>
                  <a:tcPr/>
                </a:tc>
                <a:tc>
                  <a:txBody>
                    <a:bodyPr/>
                    <a:lstStyle/>
                    <a:p>
                      <a:r>
                        <a:rPr lang="en-US" sz="1200" b="1" dirty="0" smtClean="0">
                          <a:latin typeface="Arial" panose="020B0604020202020204" pitchFamily="34" charset="0"/>
                          <a:cs typeface="Arial" panose="020B0604020202020204" pitchFamily="34" charset="0"/>
                        </a:rPr>
                        <a:t>Event 6: Gadsden</a:t>
                      </a:r>
                      <a:r>
                        <a:rPr lang="en-US" sz="1200" b="1" baseline="0" dirty="0" smtClean="0">
                          <a:latin typeface="Arial" panose="020B0604020202020204" pitchFamily="34" charset="0"/>
                          <a:cs typeface="Arial" panose="020B0604020202020204" pitchFamily="34" charset="0"/>
                        </a:rPr>
                        <a:t> Purchase allows the U.S. to purchase even more of Mexico’s land in December of 1853</a:t>
                      </a:r>
                      <a:endParaRPr lang="en-US" sz="1200" b="1" dirty="0">
                        <a:latin typeface="Arial" panose="020B0604020202020204" pitchFamily="34" charset="0"/>
                        <a:cs typeface="Arial" panose="020B0604020202020204" pitchFamily="34" charset="0"/>
                      </a:endParaRPr>
                    </a:p>
                  </a:txBody>
                  <a:tcPr/>
                </a:tc>
              </a:tr>
              <a:tr h="2055260">
                <a:tc>
                  <a:txBody>
                    <a:bodyPr/>
                    <a:lstStyle/>
                    <a:p>
                      <a:r>
                        <a:rPr lang="en-US" sz="1200" b="1" dirty="0" smtClean="0">
                          <a:latin typeface="Arial" panose="020B0604020202020204" pitchFamily="34" charset="0"/>
                          <a:cs typeface="Arial" panose="020B0604020202020204" pitchFamily="34" charset="0"/>
                        </a:rPr>
                        <a:t>4</a:t>
                      </a:r>
                      <a:endParaRPr lang="en-US" sz="1200" b="1" dirty="0">
                        <a:latin typeface="Arial" panose="020B0604020202020204" pitchFamily="34" charset="0"/>
                        <a:cs typeface="Arial" panose="020B0604020202020204" pitchFamily="34" charset="0"/>
                      </a:endParaRPr>
                    </a:p>
                  </a:txBody>
                  <a:tcPr/>
                </a:tc>
                <a:tc>
                  <a:txBody>
                    <a:bodyPr/>
                    <a:lstStyle/>
                    <a:p>
                      <a:r>
                        <a:rPr lang="en-US" sz="1200" b="1" dirty="0" smtClean="0">
                          <a:latin typeface="Arial" panose="020B0604020202020204" pitchFamily="34" charset="0"/>
                          <a:cs typeface="Arial" panose="020B0604020202020204" pitchFamily="34" charset="0"/>
                        </a:rPr>
                        <a:t>5</a:t>
                      </a:r>
                      <a:endParaRPr lang="en-US" sz="1200" b="1" dirty="0">
                        <a:latin typeface="Arial" panose="020B0604020202020204" pitchFamily="34" charset="0"/>
                        <a:cs typeface="Arial" panose="020B0604020202020204" pitchFamily="34" charset="0"/>
                      </a:endParaRPr>
                    </a:p>
                  </a:txBody>
                  <a:tcPr/>
                </a:tc>
                <a:tc>
                  <a:txBody>
                    <a:bodyPr/>
                    <a:lstStyle/>
                    <a:p>
                      <a:r>
                        <a:rPr lang="en-US" sz="1200" b="1" dirty="0" smtClean="0">
                          <a:latin typeface="Arial" panose="020B0604020202020204" pitchFamily="34" charset="0"/>
                          <a:cs typeface="Arial" panose="020B0604020202020204" pitchFamily="34" charset="0"/>
                        </a:rPr>
                        <a:t>6</a:t>
                      </a:r>
                      <a:endParaRPr lang="en-US" sz="1200" b="1" dirty="0">
                        <a:latin typeface="Arial" panose="020B0604020202020204" pitchFamily="34" charset="0"/>
                        <a:cs typeface="Arial" panose="020B0604020202020204" pitchFamily="34" charset="0"/>
                      </a:endParaRPr>
                    </a:p>
                  </a:txBody>
                  <a:tcPr/>
                </a:tc>
              </a:tr>
            </a:tbl>
          </a:graphicData>
        </a:graphic>
      </p:graphicFrame>
      <p:sp>
        <p:nvSpPr>
          <p:cNvPr id="6" name="Content Placeholder 2"/>
          <p:cNvSpPr txBox="1">
            <a:spLocks/>
          </p:cNvSpPr>
          <p:nvPr/>
        </p:nvSpPr>
        <p:spPr>
          <a:xfrm>
            <a:off x="76201" y="762646"/>
            <a:ext cx="8991600" cy="68515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1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demonstrate understanding of the events of the Mexican-American War, fill out the six boxes, with title and visual, for the following slides</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834416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2044" t="5246" r="31951" b="4444"/>
          <a:stretch/>
        </p:blipFill>
        <p:spPr>
          <a:xfrm>
            <a:off x="3886200" y="914400"/>
            <a:ext cx="5105400" cy="5690450"/>
          </a:xfrm>
          <a:prstGeom prst="rect">
            <a:avLst/>
          </a:prstGeom>
          <a:ln>
            <a:noFill/>
          </a:ln>
          <a:effectLst>
            <a:softEdge rad="112500"/>
          </a:effectLst>
        </p:spPr>
      </p:pic>
      <p:sp>
        <p:nvSpPr>
          <p:cNvPr id="5" name="TextBox 4"/>
          <p:cNvSpPr txBox="1"/>
          <p:nvPr/>
        </p:nvSpPr>
        <p:spPr>
          <a:xfrm>
            <a:off x="0" y="35004"/>
            <a:ext cx="9144000" cy="707886"/>
          </a:xfrm>
          <a:prstGeom prst="rect">
            <a:avLst/>
          </a:prstGeom>
          <a:noFill/>
        </p:spPr>
        <p:txBody>
          <a:bodyPr wrap="square" rtlCol="0">
            <a:spAutoFit/>
          </a:bodyPr>
          <a:lstStyle/>
          <a:p>
            <a:pPr algn="ctr"/>
            <a:r>
              <a:rPr lang="en-US" sz="4000" b="1" spc="-15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West: Mexican-American War</a:t>
            </a:r>
            <a:endParaRPr lang="en-US" sz="4000" b="1" spc="-15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Rectangle 6"/>
          <p:cNvSpPr/>
          <p:nvPr/>
        </p:nvSpPr>
        <p:spPr>
          <a:xfrm>
            <a:off x="6553200" y="1029430"/>
            <a:ext cx="1005403"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Event </a:t>
            </a:r>
            <a:r>
              <a:rPr lang="en-US" b="1" dirty="0" smtClean="0">
                <a:latin typeface="Arial" panose="020B0604020202020204" pitchFamily="34" charset="0"/>
                <a:cs typeface="Arial" panose="020B0604020202020204" pitchFamily="34" charset="0"/>
              </a:rPr>
              <a:t>6</a:t>
            </a:r>
            <a:endParaRPr lang="en-US" dirty="0"/>
          </a:p>
        </p:txBody>
      </p:sp>
      <p:pic>
        <p:nvPicPr>
          <p:cNvPr id="8" name="Picture 11" descr="G:\pics for west\Treaty_of_Guadalupe_Hidalgo.png"/>
          <p:cNvPicPr>
            <a:picLocks noChangeAspect="1" noChangeArrowheads="1"/>
          </p:cNvPicPr>
          <p:nvPr/>
        </p:nvPicPr>
        <p:blipFill rotWithShape="1">
          <a:blip r:embed="rId3">
            <a:extLst>
              <a:ext uri="{28A0092B-C50C-407E-A947-70E740481C1C}">
                <a14:useLocalDpi xmlns:a14="http://schemas.microsoft.com/office/drawing/2010/main" val="0"/>
              </a:ext>
            </a:extLst>
          </a:blip>
          <a:srcRect t="18813" r="9663" b="5939"/>
          <a:stretch/>
        </p:blipFill>
        <p:spPr bwMode="auto">
          <a:xfrm rot="812372">
            <a:off x="3677366" y="1459182"/>
            <a:ext cx="4832601" cy="361039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152400" y="1029430"/>
            <a:ext cx="3733800" cy="5561954"/>
          </a:xfrm>
        </p:spPr>
        <p:txBody>
          <a:bodyPr>
            <a:noAutofit/>
          </a:bodyPr>
          <a:lstStyle/>
          <a:p>
            <a:pPr marL="0" indent="0" eaLnBrk="0" hangingPunct="0">
              <a:buNone/>
              <a:defRPr/>
            </a:pPr>
            <a:r>
              <a:rPr lang="en-US"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kern="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About 6 years after the Treaty of Guadalupe Hidalgo, the United States bought another section of land from Mexico in the Gadsden Purchase of 1854.  This was primarily for the purpose of building a railroad, but plans were put on hold because of the Civil War, which broke out 7 years later. </a:t>
            </a:r>
            <a:endParaRPr lang="en-US" sz="1800" b="1" kern="0"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316749008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73562"/>
          </a:xfrm>
        </p:spPr>
        <p:txBody>
          <a:bodyPr>
            <a:noAutofit/>
          </a:bodyPr>
          <a:lstStyle/>
          <a:p>
            <a:r>
              <a:rPr lang="en-US" sz="5400" u="sng" dirty="0" smtClean="0">
                <a:solidFill>
                  <a:srgbClr val="FFFFFF"/>
                </a:solidFill>
                <a:latin typeface="Abadi MT Condensed Extra Bold"/>
                <a:cs typeface="Abadi MT Condensed Extra Bold"/>
              </a:rPr>
              <a:t>Event 6: </a:t>
            </a:r>
            <a:r>
              <a:rPr lang="en-US" sz="5400" dirty="0" smtClean="0">
                <a:solidFill>
                  <a:srgbClr val="FFFFFF"/>
                </a:solidFill>
                <a:latin typeface="Abadi MT Condensed Extra Bold"/>
                <a:cs typeface="Abadi MT Condensed Extra Bold"/>
              </a:rPr>
              <a:t/>
            </a:r>
            <a:br>
              <a:rPr lang="en-US" sz="5400" dirty="0" smtClean="0">
                <a:solidFill>
                  <a:srgbClr val="FFFFFF"/>
                </a:solidFill>
                <a:latin typeface="Abadi MT Condensed Extra Bold"/>
                <a:cs typeface="Abadi MT Condensed Extra Bold"/>
              </a:rPr>
            </a:br>
            <a:r>
              <a:rPr lang="en-US" sz="5400" b="1" dirty="0">
                <a:solidFill>
                  <a:srgbClr val="FFFFFF"/>
                </a:solidFill>
                <a:latin typeface="Arial" panose="020B0604020202020204" pitchFamily="34" charset="0"/>
                <a:cs typeface="Arial" panose="020B0604020202020204" pitchFamily="34" charset="0"/>
              </a:rPr>
              <a:t>Gadsden Purchase allows the U.S. to purchase even more of Mexico’s land in December of 1853</a:t>
            </a:r>
            <a:endParaRPr lang="en-US" sz="5400" b="1" dirty="0">
              <a:solidFill>
                <a:srgbClr val="FFFFFF"/>
              </a:solidFill>
              <a:latin typeface="Abadi MT Condensed Extra Bold"/>
              <a:cs typeface="Abadi MT Condensed Extra Bold"/>
            </a:endParaRPr>
          </a:p>
        </p:txBody>
      </p:sp>
      <p:sp>
        <p:nvSpPr>
          <p:cNvPr id="3" name="Content Placeholder 2"/>
          <p:cNvSpPr>
            <a:spLocks noGrp="1"/>
          </p:cNvSpPr>
          <p:nvPr>
            <p:ph idx="1"/>
          </p:nvPr>
        </p:nvSpPr>
        <p:spPr>
          <a:xfrm>
            <a:off x="457200" y="4572000"/>
            <a:ext cx="8229600" cy="1554163"/>
          </a:xfrm>
        </p:spPr>
        <p:txBody>
          <a:bodyPr/>
          <a:lstStyle/>
          <a:p>
            <a:endParaRPr lang="en-US" dirty="0"/>
          </a:p>
        </p:txBody>
      </p:sp>
    </p:spTree>
    <p:extLst>
      <p:ext uri="{BB962C8B-B14F-4D97-AF65-F5344CB8AC3E}">
        <p14:creationId xmlns:p14="http://schemas.microsoft.com/office/powerpoint/2010/main" val="190669143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Some review time!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9366392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2044" t="5246" r="31951" b="4444"/>
          <a:stretch/>
        </p:blipFill>
        <p:spPr>
          <a:xfrm>
            <a:off x="3886200" y="914400"/>
            <a:ext cx="5105400" cy="5690450"/>
          </a:xfrm>
          <a:prstGeom prst="rect">
            <a:avLst/>
          </a:prstGeom>
          <a:ln>
            <a:noFill/>
          </a:ln>
          <a:effectLst>
            <a:softEdge rad="112500"/>
          </a:effectLst>
        </p:spPr>
      </p:pic>
      <p:sp>
        <p:nvSpPr>
          <p:cNvPr id="5" name="TextBox 4"/>
          <p:cNvSpPr txBox="1"/>
          <p:nvPr/>
        </p:nvSpPr>
        <p:spPr>
          <a:xfrm>
            <a:off x="0" y="35004"/>
            <a:ext cx="9144000" cy="707886"/>
          </a:xfrm>
          <a:prstGeom prst="rect">
            <a:avLst/>
          </a:prstGeom>
          <a:noFill/>
        </p:spPr>
        <p:txBody>
          <a:bodyPr wrap="square" rtlCol="0">
            <a:spAutoFit/>
          </a:bodyPr>
          <a:lstStyle/>
          <a:p>
            <a:pPr algn="ctr"/>
            <a:r>
              <a:rPr lang="en-US" sz="4000" b="1" spc="-15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West: Mexican-American War</a:t>
            </a:r>
            <a:endParaRPr lang="en-US" sz="4000" b="1" spc="-15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152400" y="914400"/>
            <a:ext cx="3962400" cy="5676984"/>
          </a:xfrm>
        </p:spPr>
        <p:txBody>
          <a:bodyPr>
            <a:noAutofit/>
          </a:bodyPr>
          <a:lstStyle/>
          <a:p>
            <a:pPr marL="0" indent="0" eaLnBrk="0" hangingPunct="0">
              <a:buNone/>
              <a:defRPr/>
            </a:pPr>
            <a:r>
              <a:rPr lang="en-US" sz="24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Texas </a:t>
            </a:r>
            <a:r>
              <a:rPr lang="en-US" sz="2400" b="1" dirty="0">
                <a:solidFill>
                  <a:schemeClr val="bg1"/>
                </a:solidFill>
                <a:effectLst>
                  <a:outerShdw blurRad="38100" dist="38100" dir="2700000" algn="tl">
                    <a:srgbClr val="000000">
                      <a:alpha val="43137"/>
                    </a:srgbClr>
                  </a:outerShdw>
                </a:effectLst>
                <a:latin typeface="Arial" pitchFamily="34" charset="0"/>
                <a:cs typeface="Arial" pitchFamily="34" charset="0"/>
              </a:rPr>
              <a:t>had gained </a:t>
            </a:r>
            <a:r>
              <a:rPr lang="en-US" sz="24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independence from Mexico </a:t>
            </a:r>
            <a:r>
              <a:rPr lang="en-US" sz="2400" b="1" dirty="0">
                <a:solidFill>
                  <a:schemeClr val="bg1"/>
                </a:solidFill>
                <a:effectLst>
                  <a:outerShdw blurRad="38100" dist="38100" dir="2700000" algn="tl">
                    <a:srgbClr val="000000">
                      <a:alpha val="43137"/>
                    </a:srgbClr>
                  </a:outerShdw>
                </a:effectLst>
                <a:latin typeface="Arial" pitchFamily="34" charset="0"/>
                <a:cs typeface="Arial" pitchFamily="34" charset="0"/>
              </a:rPr>
              <a:t>and was its own </a:t>
            </a:r>
            <a:r>
              <a:rPr lang="en-US" sz="24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country for about ten years (1836-1846).  </a:t>
            </a:r>
            <a:r>
              <a:rPr lang="en-US" sz="2400" b="1" dirty="0">
                <a:solidFill>
                  <a:schemeClr val="bg1"/>
                </a:solidFill>
                <a:effectLst>
                  <a:outerShdw blurRad="38100" dist="38100" dir="2700000" algn="tl">
                    <a:srgbClr val="000000">
                      <a:alpha val="43137"/>
                    </a:srgbClr>
                  </a:outerShdw>
                </a:effectLst>
                <a:latin typeface="Arial" pitchFamily="34" charset="0"/>
                <a:cs typeface="Arial" pitchFamily="34" charset="0"/>
              </a:rPr>
              <a:t>But they were not strong enough to protect their own borders from </a:t>
            </a:r>
            <a:r>
              <a:rPr lang="en-US" sz="24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invaders, so they considered joining the United States.</a:t>
            </a:r>
            <a:endParaRPr lang="en-US" sz="1800" kern="0" dirty="0">
              <a:solidFill>
                <a:schemeClr val="bg1"/>
              </a:solidFill>
              <a:latin typeface="Arial" pitchFamily="34" charset="0"/>
              <a:cs typeface="Arial" pitchFamily="34" charset="0"/>
            </a:endParaRPr>
          </a:p>
        </p:txBody>
      </p:sp>
      <p:sp>
        <p:nvSpPr>
          <p:cNvPr id="7" name="Rectangle 6"/>
          <p:cNvSpPr/>
          <p:nvPr/>
        </p:nvSpPr>
        <p:spPr>
          <a:xfrm>
            <a:off x="6553200" y="1029430"/>
            <a:ext cx="1005403"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Event </a:t>
            </a:r>
            <a:r>
              <a:rPr lang="en-US" b="1" dirty="0" smtClean="0">
                <a:latin typeface="Arial" panose="020B0604020202020204" pitchFamily="34" charset="0"/>
                <a:cs typeface="Arial" panose="020B0604020202020204" pitchFamily="34" charset="0"/>
              </a:rPr>
              <a:t>1</a:t>
            </a:r>
            <a:endParaRPr lang="en-US" dirty="0"/>
          </a:p>
        </p:txBody>
      </p:sp>
    </p:spTree>
    <p:extLst>
      <p:ext uri="{BB962C8B-B14F-4D97-AF65-F5344CB8AC3E}">
        <p14:creationId xmlns:p14="http://schemas.microsoft.com/office/powerpoint/2010/main" val="12712693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2044" t="5246" r="31951" b="4444"/>
          <a:stretch/>
        </p:blipFill>
        <p:spPr>
          <a:xfrm>
            <a:off x="3886200" y="914400"/>
            <a:ext cx="5105400" cy="5690450"/>
          </a:xfrm>
          <a:prstGeom prst="rect">
            <a:avLst/>
          </a:prstGeom>
          <a:ln>
            <a:noFill/>
          </a:ln>
          <a:effectLst>
            <a:softEdge rad="112500"/>
          </a:effectLst>
        </p:spPr>
      </p:pic>
      <p:sp>
        <p:nvSpPr>
          <p:cNvPr id="5" name="TextBox 4"/>
          <p:cNvSpPr txBox="1"/>
          <p:nvPr/>
        </p:nvSpPr>
        <p:spPr>
          <a:xfrm>
            <a:off x="0" y="35004"/>
            <a:ext cx="9144000" cy="707886"/>
          </a:xfrm>
          <a:prstGeom prst="rect">
            <a:avLst/>
          </a:prstGeom>
          <a:noFill/>
        </p:spPr>
        <p:txBody>
          <a:bodyPr wrap="square" rtlCol="0">
            <a:spAutoFit/>
          </a:bodyPr>
          <a:lstStyle/>
          <a:p>
            <a:pPr algn="ctr"/>
            <a:r>
              <a:rPr lang="en-US" sz="4000" b="1" spc="-15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West: Mexican-American War</a:t>
            </a:r>
            <a:endParaRPr lang="en-US" sz="4000" b="1" spc="-15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152400" y="914400"/>
            <a:ext cx="3886200" cy="5676984"/>
          </a:xfrm>
        </p:spPr>
        <p:txBody>
          <a:bodyPr>
            <a:noAutofit/>
          </a:bodyPr>
          <a:lstStyle/>
          <a:p>
            <a:pPr marL="0" indent="0" eaLnBrk="0" hangingPunct="0">
              <a:buNone/>
              <a:defRPr/>
            </a:pPr>
            <a:r>
              <a:rPr lang="en-US" sz="24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Texas leaders, most of whom were former Americans, decided </a:t>
            </a:r>
            <a:r>
              <a:rPr lang="en-US" sz="2400" b="1" dirty="0">
                <a:solidFill>
                  <a:schemeClr val="bg1"/>
                </a:solidFill>
                <a:effectLst>
                  <a:outerShdw blurRad="38100" dist="38100" dir="2700000" algn="tl">
                    <a:srgbClr val="000000">
                      <a:alpha val="43137"/>
                    </a:srgbClr>
                  </a:outerShdw>
                </a:effectLst>
                <a:latin typeface="Arial" pitchFamily="34" charset="0"/>
                <a:cs typeface="Arial" pitchFamily="34" charset="0"/>
              </a:rPr>
              <a:t>to join the </a:t>
            </a:r>
            <a:r>
              <a:rPr lang="en-US" sz="24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U.S.  Texas was ‘annexed’ by the United States in </a:t>
            </a:r>
            <a:r>
              <a:rPr lang="en-US" sz="2400" b="1" dirty="0">
                <a:solidFill>
                  <a:schemeClr val="bg1"/>
                </a:solidFill>
                <a:effectLst>
                  <a:outerShdw blurRad="38100" dist="38100" dir="2700000" algn="tl">
                    <a:srgbClr val="000000">
                      <a:alpha val="43137"/>
                    </a:srgbClr>
                  </a:outerShdw>
                </a:effectLst>
                <a:latin typeface="Arial" pitchFamily="34" charset="0"/>
                <a:cs typeface="Arial" pitchFamily="34" charset="0"/>
              </a:rPr>
              <a:t>1845, making it an official </a:t>
            </a:r>
            <a:r>
              <a:rPr lang="en-US" sz="24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state.  Many Mexicans believed that the forced signing of a treaty by Santa Anna to give Texas its independence was not valid.</a:t>
            </a:r>
            <a:endParaRPr lang="en-US" sz="24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pPr marL="0" indent="0" eaLnBrk="0" hangingPunct="0">
              <a:buNone/>
              <a:defRPr/>
            </a:pPr>
            <a:r>
              <a:rPr lang="en-US" sz="2400" b="1" kern="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a:t>
            </a:r>
            <a:endParaRPr lang="en-US" sz="1800" kern="0" dirty="0">
              <a:solidFill>
                <a:schemeClr val="bg1"/>
              </a:solidFill>
              <a:latin typeface="Arial" pitchFamily="34" charset="0"/>
              <a:cs typeface="Arial" pitchFamily="34" charset="0"/>
            </a:endParaRPr>
          </a:p>
        </p:txBody>
      </p:sp>
      <p:sp>
        <p:nvSpPr>
          <p:cNvPr id="7" name="Rectangle 6"/>
          <p:cNvSpPr/>
          <p:nvPr/>
        </p:nvSpPr>
        <p:spPr>
          <a:xfrm>
            <a:off x="6553200" y="1029430"/>
            <a:ext cx="1005403"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Event </a:t>
            </a:r>
            <a:r>
              <a:rPr lang="en-US" b="1" dirty="0" smtClean="0">
                <a:latin typeface="Arial" panose="020B0604020202020204" pitchFamily="34" charset="0"/>
                <a:cs typeface="Arial" panose="020B0604020202020204" pitchFamily="34" charset="0"/>
              </a:rPr>
              <a:t>1</a:t>
            </a:r>
            <a:endParaRPr lang="en-US" dirty="0"/>
          </a:p>
        </p:txBody>
      </p:sp>
    </p:spTree>
    <p:extLst>
      <p:ext uri="{BB962C8B-B14F-4D97-AF65-F5344CB8AC3E}">
        <p14:creationId xmlns:p14="http://schemas.microsoft.com/office/powerpoint/2010/main" val="88531737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7762"/>
          </a:xfrm>
        </p:spPr>
        <p:txBody>
          <a:bodyPr>
            <a:normAutofit/>
          </a:bodyPr>
          <a:lstStyle/>
          <a:p>
            <a:r>
              <a:rPr lang="en-US" sz="7200" u="sng" dirty="0" smtClean="0">
                <a:solidFill>
                  <a:schemeClr val="bg1"/>
                </a:solidFill>
                <a:latin typeface="Abadi MT Condensed Extra Bold"/>
                <a:cs typeface="Abadi MT Condensed Extra Bold"/>
              </a:rPr>
              <a:t>Event 1: </a:t>
            </a:r>
            <a:r>
              <a:rPr lang="en-US" sz="7200" dirty="0" smtClean="0">
                <a:solidFill>
                  <a:schemeClr val="bg1"/>
                </a:solidFill>
                <a:latin typeface="Abadi MT Condensed Extra Bold"/>
                <a:cs typeface="Abadi MT Condensed Extra Bold"/>
              </a:rPr>
              <a:t/>
            </a:r>
            <a:br>
              <a:rPr lang="en-US" sz="7200" dirty="0" smtClean="0">
                <a:solidFill>
                  <a:schemeClr val="bg1"/>
                </a:solidFill>
                <a:latin typeface="Abadi MT Condensed Extra Bold"/>
                <a:cs typeface="Abadi MT Condensed Extra Bold"/>
              </a:rPr>
            </a:br>
            <a:r>
              <a:rPr lang="en-US" sz="7200" dirty="0" smtClean="0">
                <a:solidFill>
                  <a:schemeClr val="bg1"/>
                </a:solidFill>
                <a:latin typeface="Abadi MT Condensed Extra Bold"/>
                <a:cs typeface="Abadi MT Condensed Extra Bold"/>
              </a:rPr>
              <a:t>US “annexes” Texas in March, 1845 </a:t>
            </a:r>
            <a:endParaRPr lang="en-US" sz="7200" dirty="0">
              <a:solidFill>
                <a:schemeClr val="bg1"/>
              </a:solidFill>
              <a:latin typeface="Abadi MT Condensed Extra Bold"/>
              <a:cs typeface="Abadi MT Condensed Extra Bold"/>
            </a:endParaRPr>
          </a:p>
        </p:txBody>
      </p:sp>
      <p:sp>
        <p:nvSpPr>
          <p:cNvPr id="3" name="Content Placeholder 2"/>
          <p:cNvSpPr>
            <a:spLocks noGrp="1"/>
          </p:cNvSpPr>
          <p:nvPr>
            <p:ph idx="1"/>
          </p:nvPr>
        </p:nvSpPr>
        <p:spPr>
          <a:xfrm>
            <a:off x="457200" y="4572000"/>
            <a:ext cx="8229600" cy="1554163"/>
          </a:xfrm>
        </p:spPr>
        <p:txBody>
          <a:bodyPr/>
          <a:lstStyle/>
          <a:p>
            <a:endParaRPr lang="en-US" dirty="0"/>
          </a:p>
        </p:txBody>
      </p:sp>
    </p:spTree>
    <p:extLst>
      <p:ext uri="{BB962C8B-B14F-4D97-AF65-F5344CB8AC3E}">
        <p14:creationId xmlns:p14="http://schemas.microsoft.com/office/powerpoint/2010/main" val="338572195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2044" t="5246" r="31951" b="4444"/>
          <a:stretch/>
        </p:blipFill>
        <p:spPr>
          <a:xfrm>
            <a:off x="3886200" y="914400"/>
            <a:ext cx="5105400" cy="5690450"/>
          </a:xfrm>
          <a:prstGeom prst="rect">
            <a:avLst/>
          </a:prstGeom>
          <a:ln>
            <a:noFill/>
          </a:ln>
          <a:effectLst>
            <a:softEdge rad="112500"/>
          </a:effectLst>
        </p:spPr>
      </p:pic>
      <p:sp>
        <p:nvSpPr>
          <p:cNvPr id="5" name="TextBox 4"/>
          <p:cNvSpPr txBox="1"/>
          <p:nvPr/>
        </p:nvSpPr>
        <p:spPr>
          <a:xfrm>
            <a:off x="0" y="35004"/>
            <a:ext cx="9144000" cy="707886"/>
          </a:xfrm>
          <a:prstGeom prst="rect">
            <a:avLst/>
          </a:prstGeom>
          <a:noFill/>
        </p:spPr>
        <p:txBody>
          <a:bodyPr wrap="square" rtlCol="0">
            <a:spAutoFit/>
          </a:bodyPr>
          <a:lstStyle/>
          <a:p>
            <a:pPr algn="ctr"/>
            <a:r>
              <a:rPr lang="en-US" sz="4000" b="1" spc="-15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West: Mexican-American War</a:t>
            </a:r>
            <a:endParaRPr lang="en-US" sz="4000" b="1" spc="-15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152400" y="1029430"/>
            <a:ext cx="3733800" cy="5561954"/>
          </a:xfrm>
        </p:spPr>
        <p:txBody>
          <a:bodyPr>
            <a:noAutofit/>
          </a:bodyPr>
          <a:lstStyle/>
          <a:p>
            <a:pPr marL="0" indent="0" eaLnBrk="0" hangingPunct="0">
              <a:buNone/>
              <a:defRPr/>
            </a:pPr>
            <a:r>
              <a:rPr lang="en-US"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kern="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For years, the results of the Texas Revolution did not resonate well with Mexicans.  Within a decade, border disputes arose between the United States and Mexico.  The United States claimed the border to be the Rio Grande while Mexico believed the border was at the Nueces River.</a:t>
            </a:r>
            <a:endParaRPr lang="en-US" sz="1800" kern="0" dirty="0">
              <a:solidFill>
                <a:schemeClr val="bg1"/>
              </a:solidFill>
              <a:latin typeface="Arial" pitchFamily="34" charset="0"/>
              <a:cs typeface="Arial" pitchFamily="34" charset="0"/>
            </a:endParaRPr>
          </a:p>
        </p:txBody>
      </p:sp>
      <p:sp>
        <p:nvSpPr>
          <p:cNvPr id="7" name="Rectangle 6"/>
          <p:cNvSpPr/>
          <p:nvPr/>
        </p:nvSpPr>
        <p:spPr>
          <a:xfrm>
            <a:off x="6553200" y="1029430"/>
            <a:ext cx="1005403"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Event 2</a:t>
            </a:r>
            <a:endParaRPr lang="en-US" dirty="0"/>
          </a:p>
        </p:txBody>
      </p:sp>
      <p:sp>
        <p:nvSpPr>
          <p:cNvPr id="3" name="Freeform 2"/>
          <p:cNvSpPr/>
          <p:nvPr/>
        </p:nvSpPr>
        <p:spPr>
          <a:xfrm>
            <a:off x="6626578" y="3834692"/>
            <a:ext cx="541866" cy="590552"/>
          </a:xfrm>
          <a:custGeom>
            <a:avLst/>
            <a:gdLst>
              <a:gd name="connsiteX0" fmla="*/ 541866 w 541866"/>
              <a:gd name="connsiteY0" fmla="*/ 590552 h 590552"/>
              <a:gd name="connsiteX1" fmla="*/ 485422 w 541866"/>
              <a:gd name="connsiteY1" fmla="*/ 556686 h 590552"/>
              <a:gd name="connsiteX2" fmla="*/ 417689 w 541866"/>
              <a:gd name="connsiteY2" fmla="*/ 534108 h 590552"/>
              <a:gd name="connsiteX3" fmla="*/ 383822 w 541866"/>
              <a:gd name="connsiteY3" fmla="*/ 466375 h 590552"/>
              <a:gd name="connsiteX4" fmla="*/ 361244 w 541866"/>
              <a:gd name="connsiteY4" fmla="*/ 387352 h 590552"/>
              <a:gd name="connsiteX5" fmla="*/ 316089 w 541866"/>
              <a:gd name="connsiteY5" fmla="*/ 319619 h 590552"/>
              <a:gd name="connsiteX6" fmla="*/ 304800 w 541866"/>
              <a:gd name="connsiteY6" fmla="*/ 285752 h 590552"/>
              <a:gd name="connsiteX7" fmla="*/ 248355 w 541866"/>
              <a:gd name="connsiteY7" fmla="*/ 218019 h 590552"/>
              <a:gd name="connsiteX8" fmla="*/ 191911 w 541866"/>
              <a:gd name="connsiteY8" fmla="*/ 150286 h 590552"/>
              <a:gd name="connsiteX9" fmla="*/ 135466 w 541866"/>
              <a:gd name="connsiteY9" fmla="*/ 93841 h 590552"/>
              <a:gd name="connsiteX10" fmla="*/ 101600 w 541866"/>
              <a:gd name="connsiteY10" fmla="*/ 26108 h 590552"/>
              <a:gd name="connsiteX11" fmla="*/ 67733 w 541866"/>
              <a:gd name="connsiteY11" fmla="*/ 14819 h 590552"/>
              <a:gd name="connsiteX12" fmla="*/ 0 w 541866"/>
              <a:gd name="connsiteY12" fmla="*/ 14819 h 59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41866" h="590552">
                <a:moveTo>
                  <a:pt x="541866" y="590552"/>
                </a:moveTo>
                <a:cubicBezTo>
                  <a:pt x="523051" y="579263"/>
                  <a:pt x="505397" y="565765"/>
                  <a:pt x="485422" y="556686"/>
                </a:cubicBezTo>
                <a:cubicBezTo>
                  <a:pt x="463756" y="546838"/>
                  <a:pt x="417689" y="534108"/>
                  <a:pt x="417689" y="534108"/>
                </a:cubicBezTo>
                <a:cubicBezTo>
                  <a:pt x="392952" y="497002"/>
                  <a:pt x="395506" y="507269"/>
                  <a:pt x="383822" y="466375"/>
                </a:cubicBezTo>
                <a:cubicBezTo>
                  <a:pt x="380383" y="454339"/>
                  <a:pt x="369205" y="401682"/>
                  <a:pt x="361244" y="387352"/>
                </a:cubicBezTo>
                <a:cubicBezTo>
                  <a:pt x="348066" y="363632"/>
                  <a:pt x="324670" y="345361"/>
                  <a:pt x="316089" y="319619"/>
                </a:cubicBezTo>
                <a:cubicBezTo>
                  <a:pt x="312326" y="308330"/>
                  <a:pt x="310122" y="296395"/>
                  <a:pt x="304800" y="285752"/>
                </a:cubicBezTo>
                <a:cubicBezTo>
                  <a:pt x="289084" y="254320"/>
                  <a:pt x="273320" y="242984"/>
                  <a:pt x="248355" y="218019"/>
                </a:cubicBezTo>
                <a:cubicBezTo>
                  <a:pt x="199920" y="121148"/>
                  <a:pt x="255736" y="214111"/>
                  <a:pt x="191911" y="150286"/>
                </a:cubicBezTo>
                <a:cubicBezTo>
                  <a:pt x="116651" y="75026"/>
                  <a:pt x="225778" y="154049"/>
                  <a:pt x="135466" y="93841"/>
                </a:cubicBezTo>
                <a:cubicBezTo>
                  <a:pt x="128029" y="71530"/>
                  <a:pt x="121495" y="42024"/>
                  <a:pt x="101600" y="26108"/>
                </a:cubicBezTo>
                <a:cubicBezTo>
                  <a:pt x="92308" y="18674"/>
                  <a:pt x="79277" y="17705"/>
                  <a:pt x="67733" y="14819"/>
                </a:cubicBezTo>
                <a:cubicBezTo>
                  <a:pt x="8537" y="20"/>
                  <a:pt x="24172" y="-9353"/>
                  <a:pt x="0" y="14819"/>
                </a:cubicBezTo>
              </a:path>
            </a:pathLst>
          </a:custGeom>
          <a:noFill/>
          <a:ln w="57150">
            <a:solidFill>
              <a:schemeClr val="accent2">
                <a:lumMod val="75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7006085" y="3759200"/>
            <a:ext cx="331693" cy="417689"/>
          </a:xfrm>
          <a:custGeom>
            <a:avLst/>
            <a:gdLst>
              <a:gd name="connsiteX0" fmla="*/ 331693 w 331693"/>
              <a:gd name="connsiteY0" fmla="*/ 417689 h 417689"/>
              <a:gd name="connsiteX1" fmla="*/ 286537 w 331693"/>
              <a:gd name="connsiteY1" fmla="*/ 361244 h 417689"/>
              <a:gd name="connsiteX2" fmla="*/ 241382 w 331693"/>
              <a:gd name="connsiteY2" fmla="*/ 293511 h 417689"/>
              <a:gd name="connsiteX3" fmla="*/ 173648 w 331693"/>
              <a:gd name="connsiteY3" fmla="*/ 248356 h 417689"/>
              <a:gd name="connsiteX4" fmla="*/ 139782 w 331693"/>
              <a:gd name="connsiteY4" fmla="*/ 237067 h 417689"/>
              <a:gd name="connsiteX5" fmla="*/ 60759 w 331693"/>
              <a:gd name="connsiteY5" fmla="*/ 214489 h 417689"/>
              <a:gd name="connsiteX6" fmla="*/ 38182 w 331693"/>
              <a:gd name="connsiteY6" fmla="*/ 180622 h 417689"/>
              <a:gd name="connsiteX7" fmla="*/ 4315 w 331693"/>
              <a:gd name="connsiteY7" fmla="*/ 158044 h 417689"/>
              <a:gd name="connsiteX8" fmla="*/ 4315 w 331693"/>
              <a:gd name="connsiteY8" fmla="*/ 0 h 417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1693" h="417689">
                <a:moveTo>
                  <a:pt x="331693" y="417689"/>
                </a:moveTo>
                <a:cubicBezTo>
                  <a:pt x="316641" y="398874"/>
                  <a:pt x="300709" y="380730"/>
                  <a:pt x="286537" y="361244"/>
                </a:cubicBezTo>
                <a:cubicBezTo>
                  <a:pt x="270577" y="339299"/>
                  <a:pt x="263960" y="308563"/>
                  <a:pt x="241382" y="293511"/>
                </a:cubicBezTo>
                <a:cubicBezTo>
                  <a:pt x="218804" y="278459"/>
                  <a:pt x="199391" y="256937"/>
                  <a:pt x="173648" y="248356"/>
                </a:cubicBezTo>
                <a:cubicBezTo>
                  <a:pt x="162359" y="244593"/>
                  <a:pt x="151223" y="240336"/>
                  <a:pt x="139782" y="237067"/>
                </a:cubicBezTo>
                <a:cubicBezTo>
                  <a:pt x="40549" y="208714"/>
                  <a:pt x="141966" y="241558"/>
                  <a:pt x="60759" y="214489"/>
                </a:cubicBezTo>
                <a:cubicBezTo>
                  <a:pt x="53233" y="203200"/>
                  <a:pt x="47776" y="190216"/>
                  <a:pt x="38182" y="180622"/>
                </a:cubicBezTo>
                <a:cubicBezTo>
                  <a:pt x="28588" y="171028"/>
                  <a:pt x="6815" y="171379"/>
                  <a:pt x="4315" y="158044"/>
                </a:cubicBezTo>
                <a:cubicBezTo>
                  <a:pt x="-5394" y="106265"/>
                  <a:pt x="4315" y="52681"/>
                  <a:pt x="4315" y="0"/>
                </a:cubicBezTo>
              </a:path>
            </a:pathLst>
          </a:custGeom>
          <a:noFill/>
          <a:ln w="57150">
            <a:solidFill>
              <a:srgbClr val="FF0000"/>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2140385">
            <a:off x="6810838" y="3815941"/>
            <a:ext cx="1540806" cy="338554"/>
          </a:xfrm>
          <a:prstGeom prst="rect">
            <a:avLst/>
          </a:prstGeom>
        </p:spPr>
        <p:txBody>
          <a:bodyPr wrap="none">
            <a:spAutoFit/>
          </a:bodyPr>
          <a:lstStyle/>
          <a:p>
            <a:r>
              <a:rPr lang="en-US" sz="1600" b="1" kern="0" dirty="0">
                <a:effectLst>
                  <a:outerShdw blurRad="38100" dist="38100" dir="2700000" algn="tl">
                    <a:srgbClr val="000000">
                      <a:alpha val="43137"/>
                    </a:srgbClr>
                  </a:outerShdw>
                </a:effectLst>
                <a:latin typeface="Arial" pitchFamily="34" charset="0"/>
                <a:cs typeface="Arial" pitchFamily="34" charset="0"/>
              </a:rPr>
              <a:t>Nueces River </a:t>
            </a:r>
            <a:endParaRPr lang="en-US" sz="1600" dirty="0"/>
          </a:p>
        </p:txBody>
      </p:sp>
      <p:sp>
        <p:nvSpPr>
          <p:cNvPr id="10" name="Rectangle 9"/>
          <p:cNvSpPr/>
          <p:nvPr/>
        </p:nvSpPr>
        <p:spPr>
          <a:xfrm rot="2140385">
            <a:off x="6188678" y="4227745"/>
            <a:ext cx="1290738" cy="338554"/>
          </a:xfrm>
          <a:prstGeom prst="rect">
            <a:avLst/>
          </a:prstGeom>
        </p:spPr>
        <p:txBody>
          <a:bodyPr wrap="none">
            <a:spAutoFit/>
          </a:bodyPr>
          <a:lstStyle/>
          <a:p>
            <a:r>
              <a:rPr lang="en-US" sz="1600" b="1" kern="0" dirty="0" smtClean="0">
                <a:effectLst>
                  <a:outerShdw blurRad="38100" dist="38100" dir="2700000" algn="tl">
                    <a:srgbClr val="000000">
                      <a:alpha val="43137"/>
                    </a:srgbClr>
                  </a:outerShdw>
                </a:effectLst>
                <a:latin typeface="Arial" pitchFamily="34" charset="0"/>
                <a:cs typeface="Arial" pitchFamily="34" charset="0"/>
              </a:rPr>
              <a:t>Rio Grande</a:t>
            </a:r>
            <a:endParaRPr lang="en-US" sz="1600" dirty="0"/>
          </a:p>
        </p:txBody>
      </p:sp>
    </p:spTree>
    <p:extLst>
      <p:ext uri="{BB962C8B-B14F-4D97-AF65-F5344CB8AC3E}">
        <p14:creationId xmlns:p14="http://schemas.microsoft.com/office/powerpoint/2010/main" val="282520866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7762"/>
          </a:xfrm>
        </p:spPr>
        <p:txBody>
          <a:bodyPr>
            <a:normAutofit/>
          </a:bodyPr>
          <a:lstStyle/>
          <a:p>
            <a:r>
              <a:rPr lang="en-US" sz="7200" u="sng" dirty="0" smtClean="0">
                <a:solidFill>
                  <a:schemeClr val="bg1"/>
                </a:solidFill>
                <a:latin typeface="Abadi MT Condensed Extra Bold"/>
                <a:cs typeface="Abadi MT Condensed Extra Bold"/>
              </a:rPr>
              <a:t>Event 2: </a:t>
            </a:r>
            <a:r>
              <a:rPr lang="en-US" sz="7200" dirty="0" smtClean="0">
                <a:solidFill>
                  <a:schemeClr val="bg1"/>
                </a:solidFill>
                <a:latin typeface="Abadi MT Condensed Extra Bold"/>
                <a:cs typeface="Abadi MT Condensed Extra Bold"/>
              </a:rPr>
              <a:t/>
            </a:r>
            <a:br>
              <a:rPr lang="en-US" sz="7200" dirty="0" smtClean="0">
                <a:solidFill>
                  <a:schemeClr val="bg1"/>
                </a:solidFill>
                <a:latin typeface="Abadi MT Condensed Extra Bold"/>
                <a:cs typeface="Abadi MT Condensed Extra Bold"/>
              </a:rPr>
            </a:br>
            <a:r>
              <a:rPr lang="en-US" sz="7200" dirty="0" smtClean="0">
                <a:solidFill>
                  <a:schemeClr val="bg1"/>
                </a:solidFill>
                <a:latin typeface="Abadi MT Condensed Extra Bold"/>
                <a:cs typeface="Abadi MT Condensed Extra Bold"/>
              </a:rPr>
              <a:t>Border disputes lead to war in June, 1845</a:t>
            </a:r>
            <a:endParaRPr lang="en-US" sz="7200" dirty="0">
              <a:solidFill>
                <a:schemeClr val="bg1"/>
              </a:solidFill>
              <a:latin typeface="Abadi MT Condensed Extra Bold"/>
              <a:cs typeface="Abadi MT Condensed Extra Bold"/>
            </a:endParaRPr>
          </a:p>
        </p:txBody>
      </p:sp>
      <p:sp>
        <p:nvSpPr>
          <p:cNvPr id="3" name="Content Placeholder 2"/>
          <p:cNvSpPr>
            <a:spLocks noGrp="1"/>
          </p:cNvSpPr>
          <p:nvPr>
            <p:ph idx="1"/>
          </p:nvPr>
        </p:nvSpPr>
        <p:spPr>
          <a:xfrm>
            <a:off x="457200" y="4572000"/>
            <a:ext cx="8229600" cy="1554163"/>
          </a:xfrm>
        </p:spPr>
        <p:txBody>
          <a:bodyPr/>
          <a:lstStyle/>
          <a:p>
            <a:endParaRPr lang="en-US" dirty="0"/>
          </a:p>
        </p:txBody>
      </p:sp>
    </p:spTree>
    <p:extLst>
      <p:ext uri="{BB962C8B-B14F-4D97-AF65-F5344CB8AC3E}">
        <p14:creationId xmlns:p14="http://schemas.microsoft.com/office/powerpoint/2010/main" val="315498168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2044" t="5246" r="31951" b="4444"/>
          <a:stretch/>
        </p:blipFill>
        <p:spPr>
          <a:xfrm>
            <a:off x="3886200" y="914400"/>
            <a:ext cx="5105400" cy="5690450"/>
          </a:xfrm>
          <a:prstGeom prst="rect">
            <a:avLst/>
          </a:prstGeom>
          <a:ln>
            <a:noFill/>
          </a:ln>
          <a:effectLst>
            <a:softEdge rad="112500"/>
          </a:effectLst>
        </p:spPr>
      </p:pic>
      <p:sp>
        <p:nvSpPr>
          <p:cNvPr id="5" name="TextBox 4"/>
          <p:cNvSpPr txBox="1"/>
          <p:nvPr/>
        </p:nvSpPr>
        <p:spPr>
          <a:xfrm>
            <a:off x="0" y="35004"/>
            <a:ext cx="9144000" cy="707886"/>
          </a:xfrm>
          <a:prstGeom prst="rect">
            <a:avLst/>
          </a:prstGeom>
          <a:noFill/>
        </p:spPr>
        <p:txBody>
          <a:bodyPr wrap="square" rtlCol="0">
            <a:spAutoFit/>
          </a:bodyPr>
          <a:lstStyle/>
          <a:p>
            <a:pPr algn="ctr"/>
            <a:r>
              <a:rPr lang="en-US" sz="4000" b="1" spc="-15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West: Mexican-American War</a:t>
            </a:r>
            <a:endParaRPr lang="en-US" sz="4000" b="1" spc="-15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152400" y="1029430"/>
            <a:ext cx="3886200" cy="5561954"/>
          </a:xfrm>
        </p:spPr>
        <p:txBody>
          <a:bodyPr>
            <a:noAutofit/>
          </a:bodyPr>
          <a:lstStyle/>
          <a:p>
            <a:pPr marL="0" indent="0" eaLnBrk="0" hangingPunct="0">
              <a:buNone/>
              <a:defRPr/>
            </a:pPr>
            <a:r>
              <a:rPr lang="en-US"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kern="0" dirty="0">
                <a:solidFill>
                  <a:schemeClr val="bg1"/>
                </a:solidFill>
                <a:effectLst>
                  <a:outerShdw blurRad="38100" dist="38100" dir="2700000" algn="tl">
                    <a:srgbClr val="000000">
                      <a:alpha val="43137"/>
                    </a:srgbClr>
                  </a:outerShdw>
                </a:effectLst>
                <a:latin typeface="Arial" pitchFamily="34" charset="0"/>
                <a:cs typeface="Arial" pitchFamily="34" charset="0"/>
              </a:rPr>
              <a:t>Meanwhile, in California, which was Mexican territory, there were Mexicans called </a:t>
            </a:r>
            <a:r>
              <a:rPr lang="en-US" sz="2400" b="1" i="1" kern="0" dirty="0" err="1" smtClean="0">
                <a:solidFill>
                  <a:srgbClr val="9738C7"/>
                </a:solidFill>
                <a:effectLst>
                  <a:outerShdw blurRad="38100" dist="38100" dir="2700000" algn="tl">
                    <a:srgbClr val="000000">
                      <a:alpha val="43137"/>
                    </a:srgbClr>
                  </a:outerShdw>
                </a:effectLst>
                <a:latin typeface="Arial" pitchFamily="34" charset="0"/>
                <a:cs typeface="Arial" pitchFamily="34" charset="0"/>
              </a:rPr>
              <a:t>Californios</a:t>
            </a:r>
            <a:r>
              <a:rPr lang="en-US" sz="2400" b="1" kern="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(Mexicans in California) and </a:t>
            </a:r>
            <a:r>
              <a:rPr lang="en-US" sz="2400" b="1" i="1" kern="0" dirty="0" smtClean="0">
                <a:solidFill>
                  <a:srgbClr val="9738C7"/>
                </a:solidFill>
                <a:effectLst>
                  <a:outerShdw blurRad="38100" dist="38100" dir="2700000" algn="tl">
                    <a:srgbClr val="000000">
                      <a:alpha val="43137"/>
                    </a:srgbClr>
                  </a:outerShdw>
                </a:effectLst>
                <a:latin typeface="Arial" pitchFamily="34" charset="0"/>
                <a:cs typeface="Arial" pitchFamily="34" charset="0"/>
              </a:rPr>
              <a:t>Anglos</a:t>
            </a:r>
            <a:r>
              <a:rPr lang="en-US" sz="2400" b="1" kern="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(Americans in California).  </a:t>
            </a:r>
            <a:r>
              <a:rPr lang="en-US" sz="2400" b="1" kern="0" dirty="0">
                <a:solidFill>
                  <a:schemeClr val="bg1"/>
                </a:solidFill>
                <a:effectLst>
                  <a:outerShdw blurRad="38100" dist="38100" dir="2700000" algn="tl">
                    <a:srgbClr val="000000">
                      <a:alpha val="43137"/>
                    </a:srgbClr>
                  </a:outerShdw>
                </a:effectLst>
                <a:latin typeface="Arial" pitchFamily="34" charset="0"/>
                <a:cs typeface="Arial" pitchFamily="34" charset="0"/>
              </a:rPr>
              <a:t>Even though there were </a:t>
            </a:r>
            <a:r>
              <a:rPr lang="en-US" sz="2400" b="1" kern="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fewer Americans</a:t>
            </a:r>
            <a:r>
              <a:rPr lang="en-US" sz="2400" b="1" kern="0" dirty="0">
                <a:solidFill>
                  <a:schemeClr val="bg1"/>
                </a:solidFill>
                <a:effectLst>
                  <a:outerShdw blurRad="38100" dist="38100" dir="2700000" algn="tl">
                    <a:srgbClr val="000000">
                      <a:alpha val="43137"/>
                    </a:srgbClr>
                  </a:outerShdw>
                </a:effectLst>
                <a:latin typeface="Arial" pitchFamily="34" charset="0"/>
                <a:cs typeface="Arial" pitchFamily="34" charset="0"/>
              </a:rPr>
              <a:t>, they still took over the town of Sonoma near San Francisco &amp; claimed California </a:t>
            </a:r>
            <a:r>
              <a:rPr lang="en-US" sz="2400" b="1" kern="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to be a new nation.  This was called the </a:t>
            </a:r>
            <a:r>
              <a:rPr lang="en-US" sz="2400" b="1" i="1" kern="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Bear Flag Revolt</a:t>
            </a:r>
            <a:r>
              <a:rPr lang="en-US" sz="2400" b="1" kern="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a:t>
            </a:r>
            <a:endParaRPr lang="en-US" sz="2400" b="1" kern="0"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pPr marL="0" indent="0" eaLnBrk="0" hangingPunct="0">
              <a:buNone/>
              <a:defRPr/>
            </a:pPr>
            <a:endParaRPr lang="en-US" sz="1800" kern="0" dirty="0">
              <a:solidFill>
                <a:schemeClr val="bg1"/>
              </a:solidFill>
              <a:latin typeface="Arial" pitchFamily="34" charset="0"/>
              <a:cs typeface="Arial" pitchFamily="34" charset="0"/>
            </a:endParaRPr>
          </a:p>
        </p:txBody>
      </p:sp>
      <p:sp>
        <p:nvSpPr>
          <p:cNvPr id="7" name="Rectangle 6"/>
          <p:cNvSpPr/>
          <p:nvPr/>
        </p:nvSpPr>
        <p:spPr>
          <a:xfrm>
            <a:off x="6553200" y="1029430"/>
            <a:ext cx="1005403"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Event </a:t>
            </a:r>
            <a:r>
              <a:rPr lang="en-US" b="1" dirty="0" smtClean="0">
                <a:latin typeface="Arial" panose="020B0604020202020204" pitchFamily="34" charset="0"/>
                <a:cs typeface="Arial" panose="020B0604020202020204" pitchFamily="34" charset="0"/>
              </a:rPr>
              <a:t>3</a:t>
            </a:r>
            <a:endParaRPr lang="en-US" dirty="0"/>
          </a:p>
        </p:txBody>
      </p:sp>
      <p:pic>
        <p:nvPicPr>
          <p:cNvPr id="8" name="Picture 2" descr="G:\pics for west\51790021.jpg"/>
          <p:cNvPicPr>
            <a:picLocks noChangeAspect="1" noChangeArrowheads="1"/>
          </p:cNvPicPr>
          <p:nvPr/>
        </p:nvPicPr>
        <p:blipFill>
          <a:blip r:embed="rId3">
            <a:lum bright="-20000"/>
            <a:extLst>
              <a:ext uri="{28A0092B-C50C-407E-A947-70E740481C1C}">
                <a14:useLocalDpi xmlns:a14="http://schemas.microsoft.com/office/drawing/2010/main" val="0"/>
              </a:ext>
            </a:extLst>
          </a:blip>
          <a:srcRect/>
          <a:stretch>
            <a:fillRect/>
          </a:stretch>
        </p:blipFill>
        <p:spPr bwMode="auto">
          <a:xfrm>
            <a:off x="5334000" y="1485571"/>
            <a:ext cx="3505199" cy="240063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5982771" y="2485831"/>
            <a:ext cx="2207656" cy="400110"/>
          </a:xfrm>
          <a:prstGeom prst="rect">
            <a:avLst/>
          </a:prstGeom>
        </p:spPr>
        <p:txBody>
          <a:bodyPr wrap="none">
            <a:spAutoFit/>
          </a:bodyPr>
          <a:lstStyle/>
          <a:p>
            <a:r>
              <a:rPr lang="en-US" sz="2000" b="1" i="1" kern="0" dirty="0">
                <a:solidFill>
                  <a:schemeClr val="bg1"/>
                </a:solidFill>
                <a:effectLst>
                  <a:outerShdw blurRad="38100" dist="38100" dir="2700000" algn="tl">
                    <a:srgbClr val="000000">
                      <a:alpha val="43137"/>
                    </a:srgbClr>
                  </a:outerShdw>
                </a:effectLst>
                <a:latin typeface="Arial" pitchFamily="34" charset="0"/>
                <a:cs typeface="Arial" pitchFamily="34" charset="0"/>
              </a:rPr>
              <a:t>Bear Flag Revolt</a:t>
            </a:r>
            <a:endParaRPr lang="en-US" sz="2000" dirty="0"/>
          </a:p>
        </p:txBody>
      </p:sp>
      <p:cxnSp>
        <p:nvCxnSpPr>
          <p:cNvPr id="9" name="Curved Connector 8"/>
          <p:cNvCxnSpPr>
            <a:stCxn id="8" idx="1"/>
          </p:cNvCxnSpPr>
          <p:nvPr/>
        </p:nvCxnSpPr>
        <p:spPr>
          <a:xfrm rot="10800000">
            <a:off x="4267200" y="2057400"/>
            <a:ext cx="1066800" cy="628486"/>
          </a:xfrm>
          <a:prstGeom prst="curvedConnector3">
            <a:avLst/>
          </a:prstGeom>
          <a:ln w="57150">
            <a:solidFill>
              <a:srgbClr val="FFFF00"/>
            </a:solidFill>
            <a:tailEnd type="triangle"/>
          </a:ln>
          <a:effectLst>
            <a:glow rad="101600">
              <a:schemeClr val="tx1">
                <a:alpha val="60000"/>
              </a:schemeClr>
            </a:glo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957661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2044" t="5246" r="31951" b="4444"/>
          <a:stretch/>
        </p:blipFill>
        <p:spPr>
          <a:xfrm>
            <a:off x="3886200" y="914400"/>
            <a:ext cx="5105400" cy="5690450"/>
          </a:xfrm>
          <a:prstGeom prst="rect">
            <a:avLst/>
          </a:prstGeom>
          <a:ln>
            <a:noFill/>
          </a:ln>
          <a:effectLst>
            <a:softEdge rad="112500"/>
          </a:effectLst>
        </p:spPr>
      </p:pic>
      <p:sp>
        <p:nvSpPr>
          <p:cNvPr id="5" name="TextBox 4"/>
          <p:cNvSpPr txBox="1"/>
          <p:nvPr/>
        </p:nvSpPr>
        <p:spPr>
          <a:xfrm>
            <a:off x="0" y="35004"/>
            <a:ext cx="9144000" cy="707886"/>
          </a:xfrm>
          <a:prstGeom prst="rect">
            <a:avLst/>
          </a:prstGeom>
          <a:noFill/>
        </p:spPr>
        <p:txBody>
          <a:bodyPr wrap="square" rtlCol="0">
            <a:spAutoFit/>
          </a:bodyPr>
          <a:lstStyle/>
          <a:p>
            <a:pPr algn="ctr"/>
            <a:r>
              <a:rPr lang="en-US" sz="4000" b="1" spc="-15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West: Mexican-American War</a:t>
            </a:r>
            <a:endParaRPr lang="en-US" sz="4000" b="1" spc="-15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152400" y="1029430"/>
            <a:ext cx="3810000" cy="5561954"/>
          </a:xfrm>
        </p:spPr>
        <p:txBody>
          <a:bodyPr>
            <a:noAutofit/>
          </a:bodyPr>
          <a:lstStyle/>
          <a:p>
            <a:pPr marL="0" indent="0" eaLnBrk="0" hangingPunct="0">
              <a:buNone/>
              <a:defRPr/>
            </a:pPr>
            <a:r>
              <a:rPr lang="en-US" sz="2400" b="1" kern="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The </a:t>
            </a:r>
            <a:r>
              <a:rPr lang="en-US" sz="2400" b="1" kern="0" dirty="0">
                <a:solidFill>
                  <a:schemeClr val="bg1"/>
                </a:solidFill>
                <a:effectLst>
                  <a:outerShdw blurRad="38100" dist="38100" dir="2700000" algn="tl">
                    <a:srgbClr val="000000">
                      <a:alpha val="43137"/>
                    </a:srgbClr>
                  </a:outerShdw>
                </a:effectLst>
                <a:latin typeface="Arial" pitchFamily="34" charset="0"/>
                <a:cs typeface="Arial" pitchFamily="34" charset="0"/>
              </a:rPr>
              <a:t>newly declared California Republic was soon taken over by the U.S. army and claimed for the United States at the start of the Mexican-American War.  Major cities in California like San Francisco, Los Angeles and San Diego were quickly captured from the Mexican army.</a:t>
            </a:r>
          </a:p>
          <a:p>
            <a:pPr marL="0" indent="0" eaLnBrk="0" hangingPunct="0">
              <a:buNone/>
              <a:defRPr/>
            </a:pPr>
            <a:endParaRPr lang="en-US" sz="1800" kern="0" dirty="0">
              <a:solidFill>
                <a:schemeClr val="bg1"/>
              </a:solidFill>
              <a:latin typeface="Arial" pitchFamily="34" charset="0"/>
              <a:cs typeface="Arial" pitchFamily="34" charset="0"/>
            </a:endParaRPr>
          </a:p>
        </p:txBody>
      </p:sp>
      <p:sp>
        <p:nvSpPr>
          <p:cNvPr id="7" name="Rectangle 6"/>
          <p:cNvSpPr/>
          <p:nvPr/>
        </p:nvSpPr>
        <p:spPr>
          <a:xfrm>
            <a:off x="6553200" y="1029430"/>
            <a:ext cx="1005403"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Event </a:t>
            </a:r>
            <a:r>
              <a:rPr lang="en-US" b="1" dirty="0" smtClean="0">
                <a:latin typeface="Arial" panose="020B0604020202020204" pitchFamily="34" charset="0"/>
                <a:cs typeface="Arial" panose="020B0604020202020204" pitchFamily="34" charset="0"/>
              </a:rPr>
              <a:t>3</a:t>
            </a:r>
            <a:endParaRPr lang="en-US" dirty="0"/>
          </a:p>
        </p:txBody>
      </p:sp>
      <p:pic>
        <p:nvPicPr>
          <p:cNvPr id="9" name="Picture 2" descr="G:\pics for west\bearflag.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1542050"/>
            <a:ext cx="3276600" cy="19621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Curved Connector 2"/>
          <p:cNvCxnSpPr/>
          <p:nvPr/>
        </p:nvCxnSpPr>
        <p:spPr>
          <a:xfrm rot="10800000">
            <a:off x="4267200" y="2057400"/>
            <a:ext cx="1447800" cy="457200"/>
          </a:xfrm>
          <a:prstGeom prst="curvedConnector3">
            <a:avLst/>
          </a:prstGeom>
          <a:ln w="57150">
            <a:solidFill>
              <a:srgbClr val="FFFF00"/>
            </a:solidFill>
            <a:tailEnd type="triangle"/>
          </a:ln>
          <a:effectLst>
            <a:glow rad="101600">
              <a:schemeClr val="tx1">
                <a:alpha val="60000"/>
              </a:schemeClr>
            </a:glo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607072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611</TotalTime>
  <Words>290</Words>
  <Application>Microsoft Macintosh PowerPoint</Application>
  <PresentationFormat>On-screen Show (4:3)</PresentationFormat>
  <Paragraphs>68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Event 1:  US “annexes” Texas in March, 1845 </vt:lpstr>
      <vt:lpstr>PowerPoint Presentation</vt:lpstr>
      <vt:lpstr>Event 2:  Border disputes lead to war in June, 1845</vt:lpstr>
      <vt:lpstr>PowerPoint Presentation</vt:lpstr>
      <vt:lpstr>PowerPoint Presentation</vt:lpstr>
      <vt:lpstr>Event 3:  Bear Flag Revolt in Sonoma, CA</vt:lpstr>
      <vt:lpstr>PowerPoint Presentation</vt:lpstr>
      <vt:lpstr>PowerPoint Presentation</vt:lpstr>
      <vt:lpstr>PowerPoint Presentation</vt:lpstr>
      <vt:lpstr>PowerPoint Presentation</vt:lpstr>
      <vt:lpstr>PowerPoint Presentation</vt:lpstr>
      <vt:lpstr>Event 4:  General Taylor Drives Santa Anna’s forces deep into Mexico, eventually controlling Mexico City</vt:lpstr>
      <vt:lpstr>PowerPoint Presentation</vt:lpstr>
      <vt:lpstr>PowerPoint Presentation</vt:lpstr>
      <vt:lpstr>Event 5:  Treaty of Guadalupe Hidalgo (1848) ends the war, giving the U.S. 500,000 square miles of territory </vt:lpstr>
      <vt:lpstr>PowerPoint Presentation</vt:lpstr>
      <vt:lpstr>Event 6:  Gadsden Purchase allows the U.S. to purchase even more of Mexico’s land in December of 1853</vt:lpstr>
      <vt:lpstr>Some review time!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WEST” KEY TERMS</dc:title>
  <dc:creator>Gregolas</dc:creator>
  <cp:lastModifiedBy>Demi Dubach</cp:lastModifiedBy>
  <cp:revision>30</cp:revision>
  <dcterms:created xsi:type="dcterms:W3CDTF">2013-01-17T23:08:36Z</dcterms:created>
  <dcterms:modified xsi:type="dcterms:W3CDTF">2018-03-06T19:55:17Z</dcterms:modified>
</cp:coreProperties>
</file>