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2"/>
  </p:notesMasterIdLst>
  <p:sldIdLst>
    <p:sldId id="256" r:id="rId3"/>
    <p:sldId id="257" r:id="rId4"/>
    <p:sldId id="258" r:id="rId5"/>
    <p:sldId id="276" r:id="rId6"/>
    <p:sldId id="263" r:id="rId7"/>
    <p:sldId id="273" r:id="rId8"/>
    <p:sldId id="264" r:id="rId9"/>
    <p:sldId id="274" r:id="rId10"/>
    <p:sldId id="27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16"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E2D9FA1-86F2-460D-AE79-FAA9F04B2585}" type="slidenum">
              <a:rPr lang="en-US"/>
              <a:pPr/>
              <a:t>‹#›</a:t>
            </a:fld>
            <a:endParaRPr lang="en-US"/>
          </a:p>
        </p:txBody>
      </p:sp>
    </p:spTree>
    <p:extLst>
      <p:ext uri="{BB962C8B-B14F-4D97-AF65-F5344CB8AC3E}">
        <p14:creationId xmlns:p14="http://schemas.microsoft.com/office/powerpoint/2010/main" val="14270994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2D9FA1-86F2-460D-AE79-FAA9F04B258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2D9FA1-86F2-460D-AE79-FAA9F04B2585}"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2D9FA1-86F2-460D-AE79-FAA9F04B258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endParaRPr lang="en-US"/>
          </a:p>
        </p:txBody>
      </p:sp>
      <p:sp>
        <p:nvSpPr>
          <p:cNvPr id="16" name="Slide Number Placeholder 15"/>
          <p:cNvSpPr>
            <a:spLocks noGrp="1"/>
          </p:cNvSpPr>
          <p:nvPr>
            <p:ph type="sldNum" sz="quarter" idx="11"/>
          </p:nvPr>
        </p:nvSpPr>
        <p:spPr/>
        <p:txBody>
          <a:bodyPr/>
          <a:lstStyle/>
          <a:p>
            <a:fld id="{C13A4DB8-C3E0-402F-9CD6-6C327231518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E7621-659F-46DF-AAF6-CA701410E0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1B4D-94FD-43B7-A791-90B5E29815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endParaRPr lang="en-US"/>
          </a:p>
        </p:txBody>
      </p:sp>
      <p:sp>
        <p:nvSpPr>
          <p:cNvPr id="15" name="Slide Number Placeholder 14"/>
          <p:cNvSpPr>
            <a:spLocks noGrp="1"/>
          </p:cNvSpPr>
          <p:nvPr>
            <p:ph type="sldNum" sz="quarter" idx="11"/>
          </p:nvPr>
        </p:nvSpPr>
        <p:spPr/>
        <p:txBody>
          <a:bodyPr/>
          <a:lstStyle/>
          <a:p>
            <a:fld id="{B591CF11-F950-40D5-B655-6BAA22475807}"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p:txBody>
          <a:bodyPr/>
          <a:lstStyle/>
          <a:p>
            <a:fld id="{5618AB9E-E4C4-4574-9D7F-D77DAFB9D65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21736261-8770-4BD0-8475-0FEE15428A0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endParaRPr lang="en-US"/>
          </a:p>
        </p:txBody>
      </p:sp>
      <p:sp>
        <p:nvSpPr>
          <p:cNvPr id="15" name="Slide Number Placeholder 14"/>
          <p:cNvSpPr>
            <a:spLocks noGrp="1"/>
          </p:cNvSpPr>
          <p:nvPr>
            <p:ph type="sldNum" sz="quarter" idx="11"/>
          </p:nvPr>
        </p:nvSpPr>
        <p:spPr/>
        <p:txBody>
          <a:bodyPr/>
          <a:lstStyle/>
          <a:p>
            <a:fld id="{6CEB0E3B-8DE5-4B61-A425-FA0940F3BCB0}"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4BFF1503-52DB-47D6-85DD-09981909A354}"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Slide Number Placeholder 5"/>
          <p:cNvSpPr>
            <a:spLocks noGrp="1"/>
          </p:cNvSpPr>
          <p:nvPr>
            <p:ph type="sldNum" sz="quarter" idx="11"/>
          </p:nvPr>
        </p:nvSpPr>
        <p:spPr/>
        <p:txBody>
          <a:bodyPr/>
          <a:lstStyle/>
          <a:p>
            <a:fld id="{68DB5D15-1D9D-41B8-B792-41AEC5F5F67D}"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endParaRPr lang="en-US"/>
          </a:p>
        </p:txBody>
      </p:sp>
      <p:sp>
        <p:nvSpPr>
          <p:cNvPr id="16" name="Slide Number Placeholder 15"/>
          <p:cNvSpPr>
            <a:spLocks noGrp="1"/>
          </p:cNvSpPr>
          <p:nvPr>
            <p:ph type="sldNum" sz="quarter" idx="11"/>
          </p:nvPr>
        </p:nvSpPr>
        <p:spPr/>
        <p:txBody>
          <a:bodyPr/>
          <a:lstStyle/>
          <a:p>
            <a:fld id="{8D0A9416-7FDA-4C6A-8C17-95E136F3330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endParaRPr lang="en-US"/>
          </a:p>
        </p:txBody>
      </p:sp>
      <p:sp>
        <p:nvSpPr>
          <p:cNvPr id="14" name="Slide Number Placeholder 13"/>
          <p:cNvSpPr>
            <a:spLocks noGrp="1"/>
          </p:cNvSpPr>
          <p:nvPr>
            <p:ph type="sldNum" sz="quarter" idx="11"/>
          </p:nvPr>
        </p:nvSpPr>
        <p:spPr/>
        <p:txBody>
          <a:bodyPr/>
          <a:lstStyle/>
          <a:p>
            <a:fld id="{C482A2F4-C5B9-4DE1-BF9F-EE0A72C97EA8}"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AA0BAC4-6880-4FAC-9672-C82EE6D9FDF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2365613" y="3340535"/>
            <a:ext cx="7772400" cy="1470025"/>
          </a:xfrm>
        </p:spPr>
        <p:txBody>
          <a:bodyPr/>
          <a:lstStyle/>
          <a:p>
            <a:r>
              <a:rPr lang="en-US" sz="8000" dirty="0" smtClean="0">
                <a:latin typeface="VintageOne"/>
                <a:cs typeface="VintageOne"/>
              </a:rPr>
              <a:t>World Cultures</a:t>
            </a:r>
            <a:endParaRPr lang="en-US" sz="8000" dirty="0">
              <a:latin typeface="VintageOne"/>
              <a:cs typeface="VintageOne"/>
            </a:endParaRPr>
          </a:p>
        </p:txBody>
      </p:sp>
    </p:spTree>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3500485" y="1758252"/>
            <a:ext cx="5421682" cy="4558433"/>
          </a:xfrm>
        </p:spPr>
        <p:txBody>
          <a:bodyPr>
            <a:normAutofit/>
          </a:bodyPr>
          <a:lstStyle/>
          <a:p>
            <a:pPr>
              <a:buFont typeface="Times New Roman" pitchFamily="18" charset="0"/>
              <a:buChar char="*"/>
            </a:pPr>
            <a:r>
              <a:rPr lang="en-US" sz="3000" dirty="0" smtClean="0">
                <a:latin typeface="DK Colporteur Fat Regular"/>
                <a:cs typeface="DK Colporteur Fat Regular"/>
              </a:rPr>
              <a:t>Customary </a:t>
            </a:r>
            <a:r>
              <a:rPr lang="en-US" sz="3000" dirty="0">
                <a:latin typeface="DK Colporteur Fat Regular"/>
                <a:cs typeface="DK Colporteur Fat Regular"/>
              </a:rPr>
              <a:t>ways in which humans </a:t>
            </a:r>
            <a:r>
              <a:rPr lang="en-US" sz="3000" dirty="0" smtClean="0">
                <a:latin typeface="DK Colporteur Fat Regular"/>
                <a:cs typeface="DK Colporteur Fat Regular"/>
              </a:rPr>
              <a:t>live</a:t>
            </a:r>
          </a:p>
          <a:p>
            <a:pPr marL="0" indent="0">
              <a:buNone/>
            </a:pPr>
            <a:endParaRPr lang="en-US" sz="3000" dirty="0">
              <a:latin typeface="DK Colporteur Fat Regular"/>
              <a:cs typeface="DK Colporteur Fat Regular"/>
            </a:endParaRPr>
          </a:p>
          <a:p>
            <a:pPr>
              <a:buFont typeface="Times New Roman" pitchFamily="18" charset="0"/>
              <a:buChar char="*"/>
            </a:pPr>
            <a:r>
              <a:rPr lang="en-US" sz="3000" dirty="0" smtClean="0">
                <a:latin typeface="DK Colporteur Fat Regular"/>
                <a:cs typeface="DK Colporteur Fat Regular"/>
              </a:rPr>
              <a:t>All the features of a people’s way of </a:t>
            </a:r>
            <a:r>
              <a:rPr lang="en-US" sz="3000" dirty="0" smtClean="0">
                <a:latin typeface="DK Colporteur Fat Regular"/>
                <a:cs typeface="DK Colporteur Fat Regular"/>
              </a:rPr>
              <a:t>life</a:t>
            </a:r>
          </a:p>
          <a:p>
            <a:pPr marL="0" indent="0">
              <a:buNone/>
            </a:pPr>
            <a:endParaRPr lang="en-US" sz="3000" dirty="0" smtClean="0">
              <a:latin typeface="DK Colporteur Fat Regular"/>
              <a:cs typeface="DK Colporteur Fat Regular"/>
            </a:endParaRPr>
          </a:p>
          <a:p>
            <a:pPr>
              <a:buFont typeface="Times New Roman" pitchFamily="18" charset="0"/>
              <a:buChar char="*"/>
            </a:pPr>
            <a:r>
              <a:rPr lang="en-US" sz="3000" dirty="0" smtClean="0">
                <a:latin typeface="DK Colporteur Fat Regular"/>
                <a:cs typeface="DK Colporteur Fat Regular"/>
              </a:rPr>
              <a:t>Characteristics of a particular group</a:t>
            </a:r>
            <a:endParaRPr lang="en-US" sz="3000" dirty="0">
              <a:latin typeface="DK Colporteur Fat Regular"/>
              <a:cs typeface="DK Colporteur Fat Regular"/>
            </a:endParaRPr>
          </a:p>
        </p:txBody>
      </p:sp>
      <p:sp>
        <p:nvSpPr>
          <p:cNvPr id="55298" name="Rectangle 2"/>
          <p:cNvSpPr>
            <a:spLocks noGrp="1" noChangeArrowheads="1"/>
          </p:cNvSpPr>
          <p:nvPr>
            <p:ph type="title"/>
          </p:nvPr>
        </p:nvSpPr>
        <p:spPr>
          <a:xfrm>
            <a:off x="1206789" y="274638"/>
            <a:ext cx="6851650" cy="1143000"/>
          </a:xfrm>
        </p:spPr>
        <p:txBody>
          <a:bodyPr/>
          <a:lstStyle/>
          <a:p>
            <a:pPr algn="ctr"/>
            <a:r>
              <a:rPr lang="en-US" sz="5400" dirty="0" smtClean="0">
                <a:latin typeface="VintageOne"/>
                <a:cs typeface="VintageOne"/>
              </a:rPr>
              <a:t>What is Culture?</a:t>
            </a:r>
            <a:endParaRPr lang="en-US" sz="5400" dirty="0">
              <a:latin typeface="VintageOne"/>
              <a:cs typeface="VintageOne"/>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184" y="2167026"/>
            <a:ext cx="3205122" cy="3270533"/>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p:zo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p:tgtEl>
                                          <p:spTgt spid="5529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529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5299">
                                            <p:txEl>
                                              <p:pRg st="2" end="2"/>
                                            </p:txEl>
                                          </p:spTgt>
                                        </p:tgtEl>
                                        <p:attrNameLst>
                                          <p:attrName>style.visibility</p:attrName>
                                        </p:attrNameLst>
                                      </p:cBhvr>
                                      <p:to>
                                        <p:strVal val="visible"/>
                                      </p:to>
                                    </p:set>
                                    <p:anim calcmode="lin" valueType="num">
                                      <p:cBhvr additive="base">
                                        <p:cTn id="13" dur="500"/>
                                        <p:tgtEl>
                                          <p:spTgt spid="55299">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529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5299">
                                            <p:txEl>
                                              <p:pRg st="4" end="4"/>
                                            </p:txEl>
                                          </p:spTgt>
                                        </p:tgtEl>
                                        <p:attrNameLst>
                                          <p:attrName>style.visibility</p:attrName>
                                        </p:attrNameLst>
                                      </p:cBhvr>
                                      <p:to>
                                        <p:strVal val="visible"/>
                                      </p:to>
                                    </p:set>
                                    <p:anim calcmode="lin" valueType="num">
                                      <p:cBhvr additive="base">
                                        <p:cTn id="19" dur="500"/>
                                        <p:tgtEl>
                                          <p:spTgt spid="55299">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03574" y="5594987"/>
            <a:ext cx="8751166" cy="1156534"/>
          </a:xfrm>
        </p:spPr>
        <p:txBody>
          <a:bodyPr numCol="4">
            <a:normAutofit/>
          </a:bodyPr>
          <a:lstStyle/>
          <a:p>
            <a:pPr>
              <a:buFont typeface="Times New Roman" pitchFamily="18" charset="0"/>
              <a:buChar char="*"/>
            </a:pPr>
            <a:r>
              <a:rPr lang="en-US" sz="2200" dirty="0" smtClean="0">
                <a:latin typeface="DK Colporteur Fat Regular"/>
                <a:cs typeface="DK Colporteur Fat Regular"/>
              </a:rPr>
              <a:t>Beliefs</a:t>
            </a:r>
          </a:p>
          <a:p>
            <a:pPr>
              <a:buFont typeface="Times New Roman" pitchFamily="18" charset="0"/>
              <a:buChar char="*"/>
            </a:pPr>
            <a:r>
              <a:rPr lang="en-US" sz="2200" dirty="0" smtClean="0">
                <a:latin typeface="DK Colporteur Fat Regular"/>
                <a:cs typeface="DK Colporteur Fat Regular"/>
              </a:rPr>
              <a:t>Values</a:t>
            </a:r>
          </a:p>
          <a:p>
            <a:pPr>
              <a:buFont typeface="Times New Roman" pitchFamily="18" charset="0"/>
              <a:buChar char="*"/>
            </a:pPr>
            <a:r>
              <a:rPr lang="en-US" sz="2200" dirty="0" smtClean="0">
                <a:latin typeface="DK Colporteur Fat Regular"/>
                <a:cs typeface="DK Colporteur Fat Regular"/>
              </a:rPr>
              <a:t>Education</a:t>
            </a:r>
          </a:p>
          <a:p>
            <a:pPr>
              <a:buFont typeface="Times New Roman" pitchFamily="18" charset="0"/>
              <a:buChar char="*"/>
            </a:pPr>
            <a:r>
              <a:rPr lang="en-US" sz="2200" dirty="0" smtClean="0">
                <a:latin typeface="DK Colporteur Fat Regular"/>
                <a:cs typeface="DK Colporteur Fat Regular"/>
              </a:rPr>
              <a:t>Family</a:t>
            </a:r>
          </a:p>
          <a:p>
            <a:pPr>
              <a:buFont typeface="Times New Roman" pitchFamily="18" charset="0"/>
              <a:buChar char="*"/>
            </a:pPr>
            <a:r>
              <a:rPr lang="en-US" sz="2200" dirty="0" smtClean="0">
                <a:latin typeface="DK Colporteur Fat Regular"/>
                <a:cs typeface="DK Colporteur Fat Regular"/>
              </a:rPr>
              <a:t>Housing</a:t>
            </a:r>
          </a:p>
          <a:p>
            <a:pPr>
              <a:buFont typeface="Times New Roman" pitchFamily="18" charset="0"/>
              <a:buChar char="*"/>
            </a:pPr>
            <a:r>
              <a:rPr lang="en-US" sz="2200" dirty="0" smtClean="0">
                <a:latin typeface="DK Colporteur Fat Regular"/>
                <a:cs typeface="DK Colporteur Fat Regular"/>
              </a:rPr>
              <a:t>Government</a:t>
            </a:r>
          </a:p>
          <a:p>
            <a:pPr>
              <a:buFont typeface="Times New Roman" pitchFamily="18" charset="0"/>
              <a:buChar char="*"/>
            </a:pPr>
            <a:r>
              <a:rPr lang="en-US" sz="2200" dirty="0" smtClean="0">
                <a:latin typeface="DK Colporteur Fat Regular"/>
                <a:cs typeface="DK Colporteur Fat Regular"/>
              </a:rPr>
              <a:t>Economy</a:t>
            </a:r>
          </a:p>
          <a:p>
            <a:pPr>
              <a:buFont typeface="Times New Roman" pitchFamily="18" charset="0"/>
              <a:buChar char="*"/>
            </a:pPr>
            <a:r>
              <a:rPr lang="en-US" sz="2200" dirty="0" smtClean="0">
                <a:latin typeface="DK Colporteur Fat Regular"/>
                <a:cs typeface="DK Colporteur Fat Regular"/>
              </a:rPr>
              <a:t>Social Groups</a:t>
            </a:r>
            <a:endParaRPr lang="en-US" sz="2200" dirty="0">
              <a:latin typeface="DK Colporteur Fat Regular"/>
              <a:cs typeface="DK Colporteur Fat Regular"/>
            </a:endParaRPr>
          </a:p>
        </p:txBody>
      </p:sp>
      <p:sp>
        <p:nvSpPr>
          <p:cNvPr id="2" name="Title 1"/>
          <p:cNvSpPr>
            <a:spLocks noGrp="1"/>
          </p:cNvSpPr>
          <p:nvPr>
            <p:ph type="title"/>
          </p:nvPr>
        </p:nvSpPr>
        <p:spPr>
          <a:xfrm>
            <a:off x="0" y="-404901"/>
            <a:ext cx="8792730" cy="1694178"/>
          </a:xfrm>
        </p:spPr>
        <p:txBody>
          <a:bodyPr/>
          <a:lstStyle/>
          <a:p>
            <a:pPr algn="ctr"/>
            <a:r>
              <a:rPr lang="en-US" sz="3000" dirty="0" smtClean="0">
                <a:latin typeface="VintageOne"/>
                <a:cs typeface="VintageOne"/>
              </a:rPr>
              <a:t>Everyone has a </a:t>
            </a:r>
            <a:r>
              <a:rPr lang="en-US" sz="3000" dirty="0" smtClean="0">
                <a:latin typeface="VintageOne"/>
                <a:cs typeface="VintageOne"/>
              </a:rPr>
              <a:t>culture!</a:t>
            </a:r>
            <a:br>
              <a:rPr lang="en-US" sz="3000" dirty="0" smtClean="0">
                <a:latin typeface="VintageOne"/>
                <a:cs typeface="VintageOne"/>
              </a:rPr>
            </a:br>
            <a:r>
              <a:rPr lang="en-US" sz="3000" dirty="0" smtClean="0">
                <a:latin typeface="VintageOne"/>
                <a:cs typeface="VintageOne"/>
              </a:rPr>
              <a:t>Culture Traits are symbols of the culture</a:t>
            </a:r>
            <a:endParaRPr lang="en-US" sz="3000" dirty="0">
              <a:latin typeface="VintageOne"/>
              <a:cs typeface="VintageOne"/>
            </a:endParaRPr>
          </a:p>
        </p:txBody>
      </p:sp>
      <p:grpSp>
        <p:nvGrpSpPr>
          <p:cNvPr id="5" name="Group 4"/>
          <p:cNvGrpSpPr/>
          <p:nvPr/>
        </p:nvGrpSpPr>
        <p:grpSpPr>
          <a:xfrm>
            <a:off x="552229" y="1691959"/>
            <a:ext cx="1905000" cy="1508051"/>
            <a:chOff x="1126904" y="2133669"/>
            <a:chExt cx="1905000" cy="1508051"/>
          </a:xfrm>
        </p:grpSpPr>
        <p:pic>
          <p:nvPicPr>
            <p:cNvPr id="2050"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26904" y="2133669"/>
              <a:ext cx="1905000" cy="150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19425154">
              <a:off x="1652362" y="2679169"/>
              <a:ext cx="1270145" cy="584775"/>
            </a:xfrm>
            <a:prstGeom prst="rect">
              <a:avLst/>
            </a:prstGeom>
            <a:noFill/>
          </p:spPr>
          <p:txBody>
            <a:bodyPr wrap="square" rtlCol="0">
              <a:spAutoFit/>
            </a:bodyPr>
            <a:lstStyle/>
            <a:p>
              <a:pPr algn="ctr"/>
              <a:r>
                <a:rPr lang="en-US" sz="3200" dirty="0" smtClean="0">
                  <a:latin typeface="DK Colporteur Fat Regular"/>
                  <a:cs typeface="DK Colporteur Fat Regular"/>
                </a:rPr>
                <a:t>Food</a:t>
              </a:r>
              <a:endParaRPr lang="en-US" sz="3200" dirty="0">
                <a:latin typeface="DK Colporteur Fat Regular"/>
                <a:cs typeface="DK Colporteur Fat Regular"/>
              </a:endParaRPr>
            </a:p>
          </p:txBody>
        </p:sp>
      </p:grpSp>
      <p:grpSp>
        <p:nvGrpSpPr>
          <p:cNvPr id="6" name="Group 5"/>
          <p:cNvGrpSpPr/>
          <p:nvPr/>
        </p:nvGrpSpPr>
        <p:grpSpPr>
          <a:xfrm>
            <a:off x="6451997" y="1655652"/>
            <a:ext cx="2006815" cy="2378357"/>
            <a:chOff x="6451997" y="1655652"/>
            <a:chExt cx="2006815" cy="2378357"/>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299661">
              <a:off x="6691964" y="1655652"/>
              <a:ext cx="1766848" cy="1784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rot="1296942">
              <a:off x="6451997" y="3449234"/>
              <a:ext cx="1804870" cy="584775"/>
            </a:xfrm>
            <a:prstGeom prst="rect">
              <a:avLst/>
            </a:prstGeom>
            <a:noFill/>
          </p:spPr>
          <p:txBody>
            <a:bodyPr wrap="square" rtlCol="0">
              <a:spAutoFit/>
            </a:bodyPr>
            <a:lstStyle/>
            <a:p>
              <a:pPr algn="ctr"/>
              <a:r>
                <a:rPr lang="en-US" sz="3200" dirty="0" smtClean="0">
                  <a:latin typeface="DK Colporteur Fat Regular"/>
                  <a:cs typeface="DK Colporteur Fat Regular"/>
                </a:rPr>
                <a:t>Religion</a:t>
              </a:r>
              <a:endParaRPr lang="en-US" sz="3200" dirty="0">
                <a:latin typeface="DK Colporteur Fat Regular"/>
                <a:cs typeface="DK Colporteur Fat Regular"/>
              </a:endParaRPr>
            </a:p>
          </p:txBody>
        </p:sp>
      </p:grpSp>
      <p:grpSp>
        <p:nvGrpSpPr>
          <p:cNvPr id="7" name="Group 6"/>
          <p:cNvGrpSpPr/>
          <p:nvPr/>
        </p:nvGrpSpPr>
        <p:grpSpPr>
          <a:xfrm>
            <a:off x="3213176" y="1527578"/>
            <a:ext cx="2578138" cy="1931988"/>
            <a:chOff x="3434067" y="2151441"/>
            <a:chExt cx="2578138" cy="1931988"/>
          </a:xfrm>
        </p:grpSpPr>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34067" y="2151441"/>
              <a:ext cx="2578138" cy="1931988"/>
            </a:xfrm>
            <a:prstGeom prst="rect">
              <a:avLst/>
            </a:prstGeom>
            <a:noFill/>
            <a:ln w="25400">
              <a:solidFill>
                <a:schemeClr val="accent5">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814764" y="3209771"/>
              <a:ext cx="1728786" cy="584775"/>
            </a:xfrm>
            <a:prstGeom prst="rect">
              <a:avLst/>
            </a:prstGeom>
            <a:noFill/>
          </p:spPr>
          <p:txBody>
            <a:bodyPr wrap="square" rtlCol="0">
              <a:spAutoFit/>
            </a:bodyPr>
            <a:lstStyle/>
            <a:p>
              <a:pPr algn="ctr"/>
              <a:r>
                <a:rPr lang="en-US" sz="3200" dirty="0" smtClean="0">
                  <a:latin typeface="DK Colporteur Fat Regular"/>
                  <a:cs typeface="DK Colporteur Fat Regular"/>
                </a:rPr>
                <a:t>Clothing</a:t>
              </a:r>
              <a:endParaRPr lang="en-US" sz="3200" dirty="0">
                <a:latin typeface="DK Colporteur Fat Regular"/>
                <a:cs typeface="DK Colporteur Fat Regular"/>
              </a:endParaRPr>
            </a:p>
          </p:txBody>
        </p:sp>
      </p:grpSp>
      <p:grpSp>
        <p:nvGrpSpPr>
          <p:cNvPr id="8" name="Group 7"/>
          <p:cNvGrpSpPr/>
          <p:nvPr/>
        </p:nvGrpSpPr>
        <p:grpSpPr>
          <a:xfrm>
            <a:off x="1799784" y="2837690"/>
            <a:ext cx="1634170" cy="2386494"/>
            <a:chOff x="1799784" y="2837690"/>
            <a:chExt cx="1634170" cy="2386494"/>
          </a:xfrm>
        </p:grpSpPr>
        <p:pic>
          <p:nvPicPr>
            <p:cNvPr id="205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129596">
              <a:off x="1998670" y="2837690"/>
              <a:ext cx="1435284" cy="1913712"/>
            </a:xfrm>
            <a:prstGeom prst="rect">
              <a:avLst/>
            </a:prstGeom>
            <a:noFill/>
            <a:ln w="25400">
              <a:solidFill>
                <a:schemeClr val="accent5">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rot="1121368">
              <a:off x="1799784" y="4639409"/>
              <a:ext cx="952500" cy="584775"/>
            </a:xfrm>
            <a:prstGeom prst="rect">
              <a:avLst/>
            </a:prstGeom>
            <a:noFill/>
          </p:spPr>
          <p:txBody>
            <a:bodyPr wrap="square" rtlCol="0">
              <a:spAutoFit/>
            </a:bodyPr>
            <a:lstStyle/>
            <a:p>
              <a:pPr algn="ctr"/>
              <a:r>
                <a:rPr lang="en-US" sz="3200" dirty="0" smtClean="0">
                  <a:latin typeface="DK Colporteur Fat Regular"/>
                  <a:cs typeface="DK Colporteur Fat Regular"/>
                </a:rPr>
                <a:t>Art</a:t>
              </a:r>
              <a:endParaRPr lang="en-US" sz="3200" dirty="0">
                <a:latin typeface="DK Colporteur Fat Regular"/>
                <a:cs typeface="DK Colporteur Fat Regular"/>
              </a:endParaRPr>
            </a:p>
          </p:txBody>
        </p:sp>
      </p:grpSp>
      <p:grpSp>
        <p:nvGrpSpPr>
          <p:cNvPr id="9" name="Group 8"/>
          <p:cNvGrpSpPr/>
          <p:nvPr/>
        </p:nvGrpSpPr>
        <p:grpSpPr>
          <a:xfrm>
            <a:off x="5520392" y="2570135"/>
            <a:ext cx="1945027" cy="2669353"/>
            <a:chOff x="5373131" y="2588539"/>
            <a:chExt cx="1945027" cy="2669353"/>
          </a:xfrm>
        </p:grpSpPr>
        <p:pic>
          <p:nvPicPr>
            <p:cNvPr id="205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0875439">
              <a:off x="5373131" y="2588539"/>
              <a:ext cx="1481242" cy="2188535"/>
            </a:xfrm>
            <a:prstGeom prst="rect">
              <a:avLst/>
            </a:prstGeom>
            <a:noFill/>
            <a:ln w="25400">
              <a:solidFill>
                <a:schemeClr val="accent5">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rot="20712728">
              <a:off x="5941672" y="4673117"/>
              <a:ext cx="1376486" cy="584775"/>
            </a:xfrm>
            <a:prstGeom prst="rect">
              <a:avLst/>
            </a:prstGeom>
            <a:noFill/>
          </p:spPr>
          <p:txBody>
            <a:bodyPr wrap="square" rtlCol="0">
              <a:spAutoFit/>
            </a:bodyPr>
            <a:lstStyle/>
            <a:p>
              <a:pPr algn="ctr"/>
              <a:r>
                <a:rPr lang="en-US" sz="3200" dirty="0" smtClean="0">
                  <a:latin typeface="DK Colporteur Fat Regular"/>
                  <a:cs typeface="DK Colporteur Fat Regular"/>
                </a:rPr>
                <a:t>Music</a:t>
              </a:r>
              <a:endParaRPr lang="en-US" sz="3200" dirty="0">
                <a:latin typeface="DK Colporteur Fat Regular"/>
                <a:cs typeface="DK Colporteur Fat Regular"/>
              </a:endParaRPr>
            </a:p>
          </p:txBody>
        </p:sp>
      </p:grpSp>
      <p:grpSp>
        <p:nvGrpSpPr>
          <p:cNvPr id="10" name="Group 9"/>
          <p:cNvGrpSpPr/>
          <p:nvPr/>
        </p:nvGrpSpPr>
        <p:grpSpPr>
          <a:xfrm>
            <a:off x="1976424" y="2955810"/>
            <a:ext cx="5090491" cy="2739002"/>
            <a:chOff x="1976423" y="2863787"/>
            <a:chExt cx="5090491" cy="2739002"/>
          </a:xfrm>
        </p:grpSpPr>
        <p:pic>
          <p:nvPicPr>
            <p:cNvPr id="2055"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76423" y="2863787"/>
              <a:ext cx="5090491" cy="2155826"/>
            </a:xfrm>
            <a:prstGeom prst="rect">
              <a:avLst/>
            </a:prstGeom>
            <a:noFill/>
            <a:ln w="25400">
              <a:solidFill>
                <a:schemeClr val="accent5">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704342" y="5018014"/>
              <a:ext cx="2172081" cy="584775"/>
            </a:xfrm>
            <a:prstGeom prst="rect">
              <a:avLst/>
            </a:prstGeom>
            <a:noFill/>
          </p:spPr>
          <p:txBody>
            <a:bodyPr wrap="square" rtlCol="0">
              <a:spAutoFit/>
            </a:bodyPr>
            <a:lstStyle/>
            <a:p>
              <a:pPr algn="ctr"/>
              <a:r>
                <a:rPr lang="en-US" sz="3200" dirty="0" smtClean="0">
                  <a:latin typeface="DK Colporteur Fat Regular"/>
                  <a:cs typeface="DK Colporteur Fat Regular"/>
                </a:rPr>
                <a:t>Language</a:t>
              </a:r>
              <a:endParaRPr lang="en-US" sz="3200" dirty="0">
                <a:latin typeface="DK Colporteur Fat Regular"/>
                <a:cs typeface="DK Colporteur Fat Regular"/>
              </a:endParaRPr>
            </a:p>
          </p:txBody>
        </p:sp>
      </p:grpSp>
    </p:spTree>
    <p:extLst>
      <p:ext uri="{BB962C8B-B14F-4D97-AF65-F5344CB8AC3E}">
        <p14:creationId xmlns:p14="http://schemas.microsoft.com/office/powerpoint/2010/main" val="274250245"/>
      </p:ext>
    </p:extLst>
  </p:cSld>
  <p:clrMapOvr>
    <a:masterClrMapping/>
  </p:clrMapOvr>
  <p:transition xmlns:p14="http://schemas.microsoft.com/office/powerpoint/2010/main">
    <p:zo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heckerboard(across)">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 calcmode="lin" valueType="num">
                                      <p:cBhvr additive="base">
                                        <p:cTn id="48"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49" dur="500"/>
                                        <p:tgtEl>
                                          <p:spTgt spid="11">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11">
                                            <p:txEl>
                                              <p:pRg st="1" end="1"/>
                                            </p:txEl>
                                          </p:spTgt>
                                        </p:tgtEl>
                                        <p:attrNameLst>
                                          <p:attrName>style.visibility</p:attrName>
                                        </p:attrNameLst>
                                      </p:cBhvr>
                                      <p:to>
                                        <p:strVal val="visible"/>
                                      </p:to>
                                    </p:set>
                                    <p:anim calcmode="lin" valueType="num">
                                      <p:cBhvr additive="base">
                                        <p:cTn id="54"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55" dur="500"/>
                                        <p:tgtEl>
                                          <p:spTgt spid="11">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11">
                                            <p:txEl>
                                              <p:pRg st="2" end="2"/>
                                            </p:txEl>
                                          </p:spTgt>
                                        </p:tgtEl>
                                        <p:attrNameLst>
                                          <p:attrName>style.visibility</p:attrName>
                                        </p:attrNameLst>
                                      </p:cBhvr>
                                      <p:to>
                                        <p:strVal val="visible"/>
                                      </p:to>
                                    </p:set>
                                    <p:anim calcmode="lin" valueType="num">
                                      <p:cBhvr additive="base">
                                        <p:cTn id="60"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61" dur="500"/>
                                        <p:tgtEl>
                                          <p:spTgt spid="11">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11">
                                            <p:txEl>
                                              <p:pRg st="3" end="3"/>
                                            </p:txEl>
                                          </p:spTgt>
                                        </p:tgtEl>
                                        <p:attrNameLst>
                                          <p:attrName>style.visibility</p:attrName>
                                        </p:attrNameLst>
                                      </p:cBhvr>
                                      <p:to>
                                        <p:strVal val="visible"/>
                                      </p:to>
                                    </p:set>
                                    <p:anim calcmode="lin" valueType="num">
                                      <p:cBhvr additive="base">
                                        <p:cTn id="66"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67" dur="500"/>
                                        <p:tgtEl>
                                          <p:spTgt spid="11">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11">
                                            <p:txEl>
                                              <p:pRg st="4" end="4"/>
                                            </p:txEl>
                                          </p:spTgt>
                                        </p:tgtEl>
                                        <p:attrNameLst>
                                          <p:attrName>style.visibility</p:attrName>
                                        </p:attrNameLst>
                                      </p:cBhvr>
                                      <p:to>
                                        <p:strVal val="visible"/>
                                      </p:to>
                                    </p:set>
                                    <p:anim calcmode="lin" valueType="num">
                                      <p:cBhvr additive="base">
                                        <p:cTn id="72" dur="500"/>
                                        <p:tgtEl>
                                          <p:spTgt spid="11">
                                            <p:txEl>
                                              <p:pRg st="4" end="4"/>
                                            </p:txEl>
                                          </p:spTgt>
                                        </p:tgtEl>
                                        <p:attrNameLst>
                                          <p:attrName>ppt_y</p:attrName>
                                        </p:attrNameLst>
                                      </p:cBhvr>
                                      <p:tavLst>
                                        <p:tav tm="0">
                                          <p:val>
                                            <p:strVal val="#ppt_y+#ppt_h*1.125000"/>
                                          </p:val>
                                        </p:tav>
                                        <p:tav tm="100000">
                                          <p:val>
                                            <p:strVal val="#ppt_y"/>
                                          </p:val>
                                        </p:tav>
                                      </p:tavLst>
                                    </p:anim>
                                    <p:animEffect transition="in" filter="wipe(up)">
                                      <p:cBhvr>
                                        <p:cTn id="73" dur="500"/>
                                        <p:tgtEl>
                                          <p:spTgt spid="11">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11">
                                            <p:txEl>
                                              <p:pRg st="5" end="5"/>
                                            </p:txEl>
                                          </p:spTgt>
                                        </p:tgtEl>
                                        <p:attrNameLst>
                                          <p:attrName>style.visibility</p:attrName>
                                        </p:attrNameLst>
                                      </p:cBhvr>
                                      <p:to>
                                        <p:strVal val="visible"/>
                                      </p:to>
                                    </p:set>
                                    <p:anim calcmode="lin" valueType="num">
                                      <p:cBhvr additive="base">
                                        <p:cTn id="78" dur="500"/>
                                        <p:tgtEl>
                                          <p:spTgt spid="11">
                                            <p:txEl>
                                              <p:pRg st="5" end="5"/>
                                            </p:txEl>
                                          </p:spTgt>
                                        </p:tgtEl>
                                        <p:attrNameLst>
                                          <p:attrName>ppt_y</p:attrName>
                                        </p:attrNameLst>
                                      </p:cBhvr>
                                      <p:tavLst>
                                        <p:tav tm="0">
                                          <p:val>
                                            <p:strVal val="#ppt_y+#ppt_h*1.125000"/>
                                          </p:val>
                                        </p:tav>
                                        <p:tav tm="100000">
                                          <p:val>
                                            <p:strVal val="#ppt_y"/>
                                          </p:val>
                                        </p:tav>
                                      </p:tavLst>
                                    </p:anim>
                                    <p:animEffect transition="in" filter="wipe(up)">
                                      <p:cBhvr>
                                        <p:cTn id="79" dur="500"/>
                                        <p:tgtEl>
                                          <p:spTgt spid="11">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4" fill="hold" grpId="0" nodeType="clickEffect">
                                  <p:stCondLst>
                                    <p:cond delay="0"/>
                                  </p:stCondLst>
                                  <p:childTnLst>
                                    <p:set>
                                      <p:cBhvr>
                                        <p:cTn id="83" dur="1" fill="hold">
                                          <p:stCondLst>
                                            <p:cond delay="0"/>
                                          </p:stCondLst>
                                        </p:cTn>
                                        <p:tgtEl>
                                          <p:spTgt spid="11">
                                            <p:txEl>
                                              <p:pRg st="6" end="6"/>
                                            </p:txEl>
                                          </p:spTgt>
                                        </p:tgtEl>
                                        <p:attrNameLst>
                                          <p:attrName>style.visibility</p:attrName>
                                        </p:attrNameLst>
                                      </p:cBhvr>
                                      <p:to>
                                        <p:strVal val="visible"/>
                                      </p:to>
                                    </p:set>
                                    <p:anim calcmode="lin" valueType="num">
                                      <p:cBhvr additive="base">
                                        <p:cTn id="84" dur="500"/>
                                        <p:tgtEl>
                                          <p:spTgt spid="11">
                                            <p:txEl>
                                              <p:pRg st="6" end="6"/>
                                            </p:txEl>
                                          </p:spTgt>
                                        </p:tgtEl>
                                        <p:attrNameLst>
                                          <p:attrName>ppt_y</p:attrName>
                                        </p:attrNameLst>
                                      </p:cBhvr>
                                      <p:tavLst>
                                        <p:tav tm="0">
                                          <p:val>
                                            <p:strVal val="#ppt_y+#ppt_h*1.125000"/>
                                          </p:val>
                                        </p:tav>
                                        <p:tav tm="100000">
                                          <p:val>
                                            <p:strVal val="#ppt_y"/>
                                          </p:val>
                                        </p:tav>
                                      </p:tavLst>
                                    </p:anim>
                                    <p:animEffect transition="in" filter="wipe(up)">
                                      <p:cBhvr>
                                        <p:cTn id="85" dur="500"/>
                                        <p:tgtEl>
                                          <p:spTgt spid="11">
                                            <p:txEl>
                                              <p:pRg st="6" end="6"/>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4" fill="hold" grpId="0" nodeType="clickEffect">
                                  <p:stCondLst>
                                    <p:cond delay="0"/>
                                  </p:stCondLst>
                                  <p:childTnLst>
                                    <p:set>
                                      <p:cBhvr>
                                        <p:cTn id="89" dur="1" fill="hold">
                                          <p:stCondLst>
                                            <p:cond delay="0"/>
                                          </p:stCondLst>
                                        </p:cTn>
                                        <p:tgtEl>
                                          <p:spTgt spid="11">
                                            <p:txEl>
                                              <p:pRg st="7" end="7"/>
                                            </p:txEl>
                                          </p:spTgt>
                                        </p:tgtEl>
                                        <p:attrNameLst>
                                          <p:attrName>style.visibility</p:attrName>
                                        </p:attrNameLst>
                                      </p:cBhvr>
                                      <p:to>
                                        <p:strVal val="visible"/>
                                      </p:to>
                                    </p:set>
                                    <p:anim calcmode="lin" valueType="num">
                                      <p:cBhvr additive="base">
                                        <p:cTn id="90" dur="500"/>
                                        <p:tgtEl>
                                          <p:spTgt spid="11">
                                            <p:txEl>
                                              <p:pRg st="7" end="7"/>
                                            </p:txEl>
                                          </p:spTgt>
                                        </p:tgtEl>
                                        <p:attrNameLst>
                                          <p:attrName>ppt_y</p:attrName>
                                        </p:attrNameLst>
                                      </p:cBhvr>
                                      <p:tavLst>
                                        <p:tav tm="0">
                                          <p:val>
                                            <p:strVal val="#ppt_y+#ppt_h*1.125000"/>
                                          </p:val>
                                        </p:tav>
                                        <p:tav tm="100000">
                                          <p:val>
                                            <p:strVal val="#ppt_y"/>
                                          </p:val>
                                        </p:tav>
                                      </p:tavLst>
                                    </p:anim>
                                    <p:animEffect transition="in" filter="wipe(up)">
                                      <p:cBhvr>
                                        <p:cTn id="91"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916" y="815326"/>
            <a:ext cx="8522504" cy="4525963"/>
          </a:xfrm>
        </p:spPr>
        <p:txBody>
          <a:bodyPr>
            <a:normAutofit/>
          </a:bodyPr>
          <a:lstStyle/>
          <a:p>
            <a:r>
              <a:rPr lang="en-US" sz="2400" u="sng" dirty="0" smtClean="0">
                <a:latin typeface="DK Colporteur Fat Regular"/>
                <a:cs typeface="DK Colporteur Fat Regular"/>
              </a:rPr>
              <a:t>Socially</a:t>
            </a:r>
            <a:r>
              <a:rPr lang="en-US" sz="2400" dirty="0" smtClean="0">
                <a:latin typeface="DK Colporteur Fat Regular"/>
                <a:cs typeface="DK Colporteur Fat Regular"/>
              </a:rPr>
              <a:t> defined group </a:t>
            </a:r>
          </a:p>
          <a:p>
            <a:r>
              <a:rPr lang="en-US" sz="2400" dirty="0" smtClean="0">
                <a:latin typeface="DK Colporteur Fat Regular"/>
                <a:cs typeface="DK Colporteur Fat Regular"/>
              </a:rPr>
              <a:t>Community of people who share a common cultural background </a:t>
            </a:r>
            <a:endParaRPr lang="en-US" sz="2400" dirty="0" smtClean="0">
              <a:latin typeface="DK Colporteur Fat Regular"/>
              <a:cs typeface="DK Colporteur Fat Regular"/>
            </a:endParaRPr>
          </a:p>
          <a:p>
            <a:endParaRPr lang="en-US" sz="2400" dirty="0">
              <a:latin typeface="DK Colporteur Fat Regular"/>
              <a:cs typeface="DK Colporteur Fat Regular"/>
            </a:endParaRPr>
          </a:p>
          <a:p>
            <a:pPr lvl="1"/>
            <a:r>
              <a:rPr lang="en-US" sz="2400" dirty="0" smtClean="0">
                <a:latin typeface="DK Colporteur Fat Regular"/>
                <a:cs typeface="DK Colporteur Fat Regular"/>
              </a:rPr>
              <a:t>Examples</a:t>
            </a:r>
            <a:r>
              <a:rPr lang="en-US" sz="2400" dirty="0" smtClean="0">
                <a:latin typeface="DK Colporteur Fat Regular"/>
                <a:cs typeface="DK Colporteur Fat Regular"/>
              </a:rPr>
              <a:t>: (these are some groups people May identify as)</a:t>
            </a:r>
            <a:endParaRPr lang="en-US" sz="2400" dirty="0" smtClean="0">
              <a:latin typeface="DK Colporteur Fat Regular"/>
              <a:cs typeface="DK Colporteur Fat Regular"/>
            </a:endParaRPr>
          </a:p>
          <a:p>
            <a:pPr lvl="2"/>
            <a:r>
              <a:rPr lang="en-US" sz="2400" dirty="0" smtClean="0">
                <a:latin typeface="DK Colporteur Fat Regular"/>
                <a:cs typeface="DK Colporteur Fat Regular"/>
              </a:rPr>
              <a:t>German </a:t>
            </a:r>
            <a:r>
              <a:rPr lang="mr-IN" sz="2400" dirty="0" smtClean="0">
                <a:latin typeface="DK Colporteur Fat Regular"/>
                <a:cs typeface="DK Colporteur Fat Regular"/>
              </a:rPr>
              <a:t>–</a:t>
            </a:r>
            <a:r>
              <a:rPr lang="en-US" sz="2400" dirty="0" smtClean="0">
                <a:latin typeface="DK Colporteur Fat Regular"/>
                <a:cs typeface="DK Colporteur Fat Regular"/>
              </a:rPr>
              <a:t> where your from</a:t>
            </a:r>
          </a:p>
          <a:p>
            <a:pPr lvl="2"/>
            <a:r>
              <a:rPr lang="en-US" sz="2400" dirty="0" smtClean="0">
                <a:latin typeface="DK Colporteur Fat Regular"/>
                <a:cs typeface="DK Colporteur Fat Regular"/>
              </a:rPr>
              <a:t>Indigenous Groups </a:t>
            </a:r>
            <a:r>
              <a:rPr lang="mr-IN" sz="2400" dirty="0" smtClean="0">
                <a:latin typeface="DK Colporteur Fat Regular"/>
                <a:cs typeface="DK Colporteur Fat Regular"/>
              </a:rPr>
              <a:t>–</a:t>
            </a:r>
            <a:r>
              <a:rPr lang="en-US" sz="2400" dirty="0" smtClean="0">
                <a:latin typeface="DK Colporteur Fat Regular"/>
                <a:cs typeface="DK Colporteur Fat Regular"/>
              </a:rPr>
              <a:t> aboriginals in Australia </a:t>
            </a:r>
          </a:p>
          <a:p>
            <a:pPr lvl="2"/>
            <a:r>
              <a:rPr lang="en-US" sz="2400" dirty="0" smtClean="0">
                <a:latin typeface="DK Colporteur Fat Regular"/>
                <a:cs typeface="DK Colporteur Fat Regular"/>
              </a:rPr>
              <a:t>Hispanic </a:t>
            </a:r>
          </a:p>
          <a:p>
            <a:pPr lvl="2"/>
            <a:r>
              <a:rPr lang="en-US" sz="2400" dirty="0" smtClean="0">
                <a:latin typeface="DK Colporteur Fat Regular"/>
                <a:cs typeface="DK Colporteur Fat Regular"/>
              </a:rPr>
              <a:t>Huns vs. </a:t>
            </a:r>
            <a:r>
              <a:rPr lang="en-US" sz="2400" dirty="0" err="1" smtClean="0">
                <a:latin typeface="DK Colporteur Fat Regular"/>
                <a:cs typeface="DK Colporteur Fat Regular"/>
              </a:rPr>
              <a:t>mongols</a:t>
            </a:r>
            <a:endParaRPr lang="en-US" sz="2400" dirty="0" smtClean="0">
              <a:latin typeface="DK Colporteur Fat Regular"/>
              <a:cs typeface="DK Colporteur Fat Regular"/>
            </a:endParaRPr>
          </a:p>
          <a:p>
            <a:pPr marL="749808" lvl="2" indent="0">
              <a:buNone/>
            </a:pPr>
            <a:r>
              <a:rPr lang="en-US" sz="2400" dirty="0">
                <a:latin typeface="DK Colporteur Fat Regular"/>
                <a:cs typeface="DK Colporteur Fat Regular"/>
              </a:rPr>
              <a:t>	</a:t>
            </a:r>
            <a:r>
              <a:rPr lang="en-US" sz="2400" dirty="0" smtClean="0">
                <a:latin typeface="DK Colporteur Fat Regular"/>
                <a:cs typeface="DK Colporteur Fat Regular"/>
              </a:rPr>
              <a:t>	 (</a:t>
            </a:r>
            <a:r>
              <a:rPr lang="en-US" sz="2400" dirty="0" err="1" smtClean="0">
                <a:latin typeface="DK Colporteur Fat Regular"/>
                <a:cs typeface="DK Colporteur Fat Regular"/>
              </a:rPr>
              <a:t>mulan</a:t>
            </a:r>
            <a:r>
              <a:rPr lang="en-US" sz="2400" dirty="0" smtClean="0">
                <a:latin typeface="DK Colporteur Fat Regular"/>
                <a:cs typeface="DK Colporteur Fat Regular"/>
              </a:rPr>
              <a:t>)</a:t>
            </a:r>
          </a:p>
          <a:p>
            <a:pPr lvl="2"/>
            <a:r>
              <a:rPr lang="en-US" sz="2400" dirty="0" smtClean="0">
                <a:latin typeface="DK Colporteur Fat Regular"/>
                <a:cs typeface="DK Colporteur Fat Regular"/>
              </a:rPr>
              <a:t>Caucasian </a:t>
            </a:r>
          </a:p>
          <a:p>
            <a:pPr lvl="2"/>
            <a:endParaRPr lang="en-US" sz="2400" dirty="0">
              <a:latin typeface="DK Colporteur Fat Regular"/>
              <a:cs typeface="DK Colporteur Fat Regular"/>
            </a:endParaRPr>
          </a:p>
        </p:txBody>
      </p:sp>
      <p:sp>
        <p:nvSpPr>
          <p:cNvPr id="2" name="Title 1"/>
          <p:cNvSpPr>
            <a:spLocks noGrp="1"/>
          </p:cNvSpPr>
          <p:nvPr>
            <p:ph type="title"/>
          </p:nvPr>
        </p:nvSpPr>
        <p:spPr>
          <a:xfrm>
            <a:off x="4582179" y="0"/>
            <a:ext cx="6851650" cy="1143000"/>
          </a:xfrm>
        </p:spPr>
        <p:txBody>
          <a:bodyPr/>
          <a:lstStyle/>
          <a:p>
            <a:r>
              <a:rPr lang="en-US" dirty="0" smtClean="0">
                <a:latin typeface="VintageOne"/>
                <a:cs typeface="VintageOne"/>
              </a:rPr>
              <a:t>Ethnic Group </a:t>
            </a:r>
            <a:endParaRPr lang="en-US" dirty="0">
              <a:latin typeface="VintageOne"/>
              <a:cs typeface="VintageOne"/>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9291" y="3361307"/>
            <a:ext cx="5594709" cy="3496693"/>
          </a:xfrm>
          <a:prstGeom prst="rect">
            <a:avLst/>
          </a:prstGeom>
        </p:spPr>
      </p:pic>
    </p:spTree>
    <p:extLst>
      <p:ext uri="{BB962C8B-B14F-4D97-AF65-F5344CB8AC3E}">
        <p14:creationId xmlns:p14="http://schemas.microsoft.com/office/powerpoint/2010/main" val="25636095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896" y="-128832"/>
            <a:ext cx="8709602" cy="1143000"/>
          </a:xfrm>
        </p:spPr>
        <p:txBody>
          <a:bodyPr/>
          <a:lstStyle/>
          <a:p>
            <a:pPr algn="ctr"/>
            <a:r>
              <a:rPr lang="en-US" sz="6000" dirty="0" smtClean="0">
                <a:latin typeface="VintageOne"/>
                <a:cs typeface="VintageOne"/>
              </a:rPr>
              <a:t>Symbols of Culture</a:t>
            </a:r>
            <a:endParaRPr lang="en-US" sz="6000" dirty="0">
              <a:latin typeface="VintageOne"/>
              <a:cs typeface="VintageOne"/>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20594331">
            <a:off x="395515" y="1244365"/>
            <a:ext cx="1714500" cy="2543175"/>
          </a:xfrm>
          <a:prstGeom prst="rect">
            <a:avLst/>
          </a:prstGeom>
          <a:noFill/>
          <a:ln w="25400">
            <a:solidFill>
              <a:schemeClr val="accent5">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34570">
            <a:off x="5610712" y="1499353"/>
            <a:ext cx="2828924" cy="2147887"/>
          </a:xfrm>
          <a:prstGeom prst="rect">
            <a:avLst/>
          </a:prstGeom>
          <a:noFill/>
          <a:ln w="25400">
            <a:solidFill>
              <a:schemeClr val="accent5">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102475" y="1173122"/>
            <a:ext cx="20955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20626092">
            <a:off x="6432558" y="3673049"/>
            <a:ext cx="26289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322095">
            <a:off x="2237492" y="2243719"/>
            <a:ext cx="2509141" cy="3778827"/>
          </a:xfrm>
          <a:prstGeom prst="rect">
            <a:avLst/>
          </a:prstGeom>
          <a:noFill/>
          <a:ln w="25400">
            <a:solidFill>
              <a:schemeClr val="accent5">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9307321">
            <a:off x="430825" y="4261241"/>
            <a:ext cx="2112584" cy="2584201"/>
          </a:xfrm>
          <a:prstGeom prst="rect">
            <a:avLst/>
          </a:prstGeom>
          <a:noFill/>
          <a:ln w="25400">
            <a:solidFill>
              <a:schemeClr val="accent5">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21128187">
            <a:off x="4387824" y="3254511"/>
            <a:ext cx="2238515" cy="2982718"/>
          </a:xfrm>
          <a:prstGeom prst="rect">
            <a:avLst/>
          </a:prstGeom>
          <a:noFill/>
          <a:ln w="25400">
            <a:solidFill>
              <a:schemeClr val="accent5">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294020"/>
      </p:ext>
    </p:extLst>
  </p:cSld>
  <p:clrMapOvr>
    <a:masterClrMapping/>
  </p:clrMapOvr>
  <p:transition xmlns:p14="http://schemas.microsoft.com/office/powerpoint/2010/main">
    <p:zo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wedge">
                                      <p:cBhvr>
                                        <p:cTn id="12" dur="20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 calcmode="lin" valueType="num">
                                      <p:cBhvr>
                                        <p:cTn id="17" dur="1000" fill="hold"/>
                                        <p:tgtEl>
                                          <p:spTgt spid="4099"/>
                                        </p:tgtEl>
                                        <p:attrNameLst>
                                          <p:attrName>ppt_w</p:attrName>
                                        </p:attrNameLst>
                                      </p:cBhvr>
                                      <p:tavLst>
                                        <p:tav tm="0">
                                          <p:val>
                                            <p:fltVal val="0"/>
                                          </p:val>
                                        </p:tav>
                                        <p:tav tm="100000">
                                          <p:val>
                                            <p:strVal val="#ppt_w"/>
                                          </p:val>
                                        </p:tav>
                                      </p:tavLst>
                                    </p:anim>
                                    <p:anim calcmode="lin" valueType="num">
                                      <p:cBhvr>
                                        <p:cTn id="18" dur="1000" fill="hold"/>
                                        <p:tgtEl>
                                          <p:spTgt spid="4099"/>
                                        </p:tgtEl>
                                        <p:attrNameLst>
                                          <p:attrName>ppt_h</p:attrName>
                                        </p:attrNameLst>
                                      </p:cBhvr>
                                      <p:tavLst>
                                        <p:tav tm="0">
                                          <p:val>
                                            <p:fltVal val="0"/>
                                          </p:val>
                                        </p:tav>
                                        <p:tav tm="100000">
                                          <p:val>
                                            <p:strVal val="#ppt_h"/>
                                          </p:val>
                                        </p:tav>
                                      </p:tavLst>
                                    </p:anim>
                                    <p:anim calcmode="lin" valueType="num">
                                      <p:cBhvr>
                                        <p:cTn id="19" dur="1000" fill="hold"/>
                                        <p:tgtEl>
                                          <p:spTgt spid="4099"/>
                                        </p:tgtEl>
                                        <p:attrNameLst>
                                          <p:attrName>style.rotation</p:attrName>
                                        </p:attrNameLst>
                                      </p:cBhvr>
                                      <p:tavLst>
                                        <p:tav tm="0">
                                          <p:val>
                                            <p:fltVal val="90"/>
                                          </p:val>
                                        </p:tav>
                                        <p:tav tm="100000">
                                          <p:val>
                                            <p:fltVal val="0"/>
                                          </p:val>
                                        </p:tav>
                                      </p:tavLst>
                                    </p:anim>
                                    <p:animEffect transition="in" filter="fade">
                                      <p:cBhvr>
                                        <p:cTn id="20" dur="1000"/>
                                        <p:tgtEl>
                                          <p:spTgt spid="4099"/>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diamond(in)">
                                      <p:cBhvr>
                                        <p:cTn id="25" dur="2000"/>
                                        <p:tgtEl>
                                          <p:spTgt spid="4100"/>
                                        </p:tgtEl>
                                      </p:cBhvr>
                                    </p:animEffect>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4104"/>
                                        </p:tgtEl>
                                        <p:attrNameLst>
                                          <p:attrName>style.visibility</p:attrName>
                                        </p:attrNameLst>
                                      </p:cBhvr>
                                      <p:to>
                                        <p:strVal val="visible"/>
                                      </p:to>
                                    </p:set>
                                    <p:animEffect transition="in" filter="fade">
                                      <p:cBhvr>
                                        <p:cTn id="30" dur="2000"/>
                                        <p:tgtEl>
                                          <p:spTgt spid="4104"/>
                                        </p:tgtEl>
                                      </p:cBhvr>
                                    </p:animEffect>
                                    <p:anim calcmode="lin" valueType="num">
                                      <p:cBhvr>
                                        <p:cTn id="31" dur="2000" fill="hold"/>
                                        <p:tgtEl>
                                          <p:spTgt spid="4104"/>
                                        </p:tgtEl>
                                        <p:attrNameLst>
                                          <p:attrName>style.rotation</p:attrName>
                                        </p:attrNameLst>
                                      </p:cBhvr>
                                      <p:tavLst>
                                        <p:tav tm="0">
                                          <p:val>
                                            <p:fltVal val="720"/>
                                          </p:val>
                                        </p:tav>
                                        <p:tav tm="100000">
                                          <p:val>
                                            <p:fltVal val="0"/>
                                          </p:val>
                                        </p:tav>
                                      </p:tavLst>
                                    </p:anim>
                                    <p:anim calcmode="lin" valueType="num">
                                      <p:cBhvr>
                                        <p:cTn id="32" dur="2000" fill="hold"/>
                                        <p:tgtEl>
                                          <p:spTgt spid="4104"/>
                                        </p:tgtEl>
                                        <p:attrNameLst>
                                          <p:attrName>ppt_h</p:attrName>
                                        </p:attrNameLst>
                                      </p:cBhvr>
                                      <p:tavLst>
                                        <p:tav tm="0">
                                          <p:val>
                                            <p:fltVal val="0"/>
                                          </p:val>
                                        </p:tav>
                                        <p:tav tm="100000">
                                          <p:val>
                                            <p:strVal val="#ppt_h"/>
                                          </p:val>
                                        </p:tav>
                                      </p:tavLst>
                                    </p:anim>
                                    <p:anim calcmode="lin" valueType="num">
                                      <p:cBhvr>
                                        <p:cTn id="33" dur="2000" fill="hold"/>
                                        <p:tgtEl>
                                          <p:spTgt spid="4104"/>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4103"/>
                                        </p:tgtEl>
                                        <p:attrNameLst>
                                          <p:attrName>style.visibility</p:attrName>
                                        </p:attrNameLst>
                                      </p:cBhvr>
                                      <p:to>
                                        <p:strVal val="visible"/>
                                      </p:to>
                                    </p:set>
                                    <p:animEffect transition="in" filter="strips(downLeft)">
                                      <p:cBhvr>
                                        <p:cTn id="38" dur="500"/>
                                        <p:tgtEl>
                                          <p:spTgt spid="410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101"/>
                                        </p:tgtEl>
                                        <p:attrNameLst>
                                          <p:attrName>style.visibility</p:attrName>
                                        </p:attrNameLst>
                                      </p:cBhvr>
                                      <p:to>
                                        <p:strVal val="visible"/>
                                      </p:to>
                                    </p:set>
                                    <p:animEffect transition="in" filter="circle(in)">
                                      <p:cBhvr>
                                        <p:cTn id="43"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673" y="1600200"/>
            <a:ext cx="8021782" cy="4525963"/>
          </a:xfrm>
        </p:spPr>
        <p:txBody>
          <a:bodyPr/>
          <a:lstStyle/>
          <a:p>
            <a:pPr>
              <a:buFont typeface="Courier New" pitchFamily="49" charset="0"/>
              <a:buChar char="­"/>
            </a:pPr>
            <a:r>
              <a:rPr lang="en-US" sz="2800" dirty="0" smtClean="0">
                <a:latin typeface="DK Colporteur Fat Regular"/>
                <a:cs typeface="DK Colporteur Fat Regular"/>
              </a:rPr>
              <a:t>Identifies areas with shared characteristics</a:t>
            </a:r>
          </a:p>
          <a:p>
            <a:pPr>
              <a:buFont typeface="Courier New" pitchFamily="49" charset="0"/>
              <a:buChar char="­"/>
            </a:pPr>
            <a:endParaRPr lang="en-US" sz="2800" dirty="0" smtClean="0">
              <a:latin typeface="DK Colporteur Fat Regular"/>
              <a:cs typeface="DK Colporteur Fat Regular"/>
            </a:endParaRPr>
          </a:p>
          <a:p>
            <a:pPr>
              <a:buFont typeface="Courier New" pitchFamily="49" charset="0"/>
              <a:buChar char="­"/>
            </a:pPr>
            <a:r>
              <a:rPr lang="en-US" sz="2800" dirty="0" smtClean="0">
                <a:latin typeface="DK Colporteur Fat Regular"/>
                <a:cs typeface="DK Colporteur Fat Regular"/>
              </a:rPr>
              <a:t>Can be based on physical, cultural, economic characteristics or a combination of these characteristics </a:t>
            </a:r>
          </a:p>
          <a:p>
            <a:pPr>
              <a:buFont typeface="Courier New" pitchFamily="49" charset="0"/>
              <a:buChar char="­"/>
            </a:pPr>
            <a:endParaRPr lang="en-US" sz="2800" dirty="0" smtClean="0">
              <a:latin typeface="DK Colporteur Fat Regular"/>
              <a:cs typeface="DK Colporteur Fat Regular"/>
            </a:endParaRPr>
          </a:p>
          <a:p>
            <a:pPr>
              <a:buFont typeface="Courier New" pitchFamily="49" charset="0"/>
              <a:buChar char="­"/>
            </a:pPr>
            <a:r>
              <a:rPr lang="en-US" sz="2800" dirty="0" smtClean="0">
                <a:latin typeface="DK Colporteur Fat Regular"/>
                <a:cs typeface="DK Colporteur Fat Regular"/>
              </a:rPr>
              <a:t>Can be vague, overlap and/or exclude areas</a:t>
            </a:r>
            <a:endParaRPr lang="en-US" sz="2800" dirty="0">
              <a:latin typeface="DK Colporteur Fat Regular"/>
              <a:cs typeface="DK Colporteur Fat Regular"/>
            </a:endParaRPr>
          </a:p>
        </p:txBody>
      </p:sp>
      <p:sp>
        <p:nvSpPr>
          <p:cNvPr id="2" name="Title 1"/>
          <p:cNvSpPr>
            <a:spLocks noGrp="1"/>
          </p:cNvSpPr>
          <p:nvPr>
            <p:ph type="title"/>
          </p:nvPr>
        </p:nvSpPr>
        <p:spPr>
          <a:xfrm>
            <a:off x="207818" y="274638"/>
            <a:ext cx="8723457" cy="1143000"/>
          </a:xfrm>
        </p:spPr>
        <p:txBody>
          <a:bodyPr/>
          <a:lstStyle/>
          <a:p>
            <a:pPr algn="ctr"/>
            <a:r>
              <a:rPr lang="en-US" sz="6000" dirty="0" smtClean="0">
                <a:latin typeface="VintageOne"/>
                <a:cs typeface="VintageOne"/>
              </a:rPr>
              <a:t>What is a Region?</a:t>
            </a:r>
            <a:endParaRPr lang="en-US" sz="6000" dirty="0">
              <a:latin typeface="VintageOne"/>
              <a:cs typeface="VintageOne"/>
            </a:endParaRPr>
          </a:p>
        </p:txBody>
      </p:sp>
    </p:spTree>
    <p:extLst>
      <p:ext uri="{BB962C8B-B14F-4D97-AF65-F5344CB8AC3E}">
        <p14:creationId xmlns:p14="http://schemas.microsoft.com/office/powerpoint/2010/main" val="4264394018"/>
      </p:ext>
    </p:extLst>
  </p:cSld>
  <p:clrMapOvr>
    <a:masterClrMapping/>
  </p:clrMapOvr>
  <p:transition xmlns:p14="http://schemas.microsoft.com/office/powerpoint/2010/main">
    <p:zo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9491"/>
            <a:ext cx="6851650" cy="644236"/>
          </a:xfrm>
        </p:spPr>
        <p:txBody>
          <a:bodyPr>
            <a:normAutofit fontScale="92500"/>
          </a:bodyPr>
          <a:lstStyle/>
          <a:p>
            <a:pPr marL="0" indent="0" algn="ctr">
              <a:buNone/>
            </a:pPr>
            <a:r>
              <a:rPr lang="en-US" sz="3600" dirty="0" smtClean="0">
                <a:latin typeface="DK Colporteur Fat Regular"/>
                <a:cs typeface="DK Colporteur Fat Regular"/>
              </a:rPr>
              <a:t>Area Where </a:t>
            </a:r>
            <a:r>
              <a:rPr lang="en-US" sz="3600" dirty="0" smtClean="0">
                <a:latin typeface="DK Colporteur Fat Regular"/>
                <a:cs typeface="DK Colporteur Fat Regular"/>
              </a:rPr>
              <a:t>one culture is dominant</a:t>
            </a:r>
            <a:endParaRPr lang="en-US" sz="3600" dirty="0">
              <a:latin typeface="DK Colporteur Fat Regular"/>
              <a:cs typeface="DK Colporteur Fat Regular"/>
            </a:endParaRPr>
          </a:p>
        </p:txBody>
      </p:sp>
      <p:sp>
        <p:nvSpPr>
          <p:cNvPr id="2" name="Title 1"/>
          <p:cNvSpPr>
            <a:spLocks noGrp="1"/>
          </p:cNvSpPr>
          <p:nvPr>
            <p:ph type="title"/>
          </p:nvPr>
        </p:nvSpPr>
        <p:spPr>
          <a:xfrm>
            <a:off x="169968" y="-166599"/>
            <a:ext cx="8681893" cy="1143000"/>
          </a:xfrm>
        </p:spPr>
        <p:txBody>
          <a:bodyPr/>
          <a:lstStyle/>
          <a:p>
            <a:pPr algn="ctr"/>
            <a:r>
              <a:rPr lang="en-US" dirty="0" smtClean="0">
                <a:latin typeface="VintageOne"/>
                <a:cs typeface="VintageOne"/>
              </a:rPr>
              <a:t>Culture Regions</a:t>
            </a:r>
            <a:endParaRPr lang="en-US" dirty="0">
              <a:latin typeface="VintageOne"/>
              <a:cs typeface="VintageOne"/>
            </a:endParaRPr>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3799" y="1626918"/>
            <a:ext cx="2458901" cy="1846814"/>
          </a:xfrm>
          <a:prstGeom prst="rect">
            <a:avLst/>
          </a:prstGeom>
          <a:noFill/>
          <a:ln w="9525">
            <a:noFill/>
            <a:miter lim="800000"/>
            <a:headEnd/>
            <a:tailEnd/>
          </a:ln>
        </p:spPr>
      </p:pic>
      <p:grpSp>
        <p:nvGrpSpPr>
          <p:cNvPr id="7" name="Group 6"/>
          <p:cNvGrpSpPr/>
          <p:nvPr/>
        </p:nvGrpSpPr>
        <p:grpSpPr>
          <a:xfrm>
            <a:off x="6649069" y="1133851"/>
            <a:ext cx="2263140" cy="3036332"/>
            <a:chOff x="6675634" y="1960419"/>
            <a:chExt cx="2263140" cy="3036332"/>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75634" y="1960419"/>
              <a:ext cx="2263140" cy="2667000"/>
            </a:xfrm>
            <a:prstGeom prst="rect">
              <a:avLst/>
            </a:prstGeom>
            <a:noFill/>
            <a:ln w="25400">
              <a:solidFill>
                <a:schemeClr val="accent5">
                  <a:lumMod val="10000"/>
                </a:schemeClr>
              </a:solidFill>
              <a:miter lim="800000"/>
              <a:headEnd/>
              <a:tailEnd/>
            </a:ln>
          </p:spPr>
        </p:pic>
        <p:sp>
          <p:nvSpPr>
            <p:cNvPr id="6" name="TextBox 5"/>
            <p:cNvSpPr txBox="1"/>
            <p:nvPr/>
          </p:nvSpPr>
          <p:spPr>
            <a:xfrm>
              <a:off x="6774873" y="4627419"/>
              <a:ext cx="2022763" cy="369332"/>
            </a:xfrm>
            <a:prstGeom prst="rect">
              <a:avLst/>
            </a:prstGeom>
            <a:noFill/>
          </p:spPr>
          <p:txBody>
            <a:bodyPr wrap="square" rtlCol="0">
              <a:spAutoFit/>
            </a:bodyPr>
            <a:lstStyle/>
            <a:p>
              <a:pPr algn="ctr"/>
              <a:r>
                <a:rPr lang="en-US" dirty="0" smtClean="0">
                  <a:latin typeface="Chinese Takeaway" pitchFamily="2" charset="0"/>
                </a:rPr>
                <a:t>Chinatown</a:t>
              </a:r>
              <a:endParaRPr lang="en-US" dirty="0">
                <a:latin typeface="Chinese Takeaway" pitchFamily="2" charset="0"/>
              </a:endParaRPr>
            </a:p>
          </p:txBody>
        </p:sp>
      </p:grpSp>
      <p:grpSp>
        <p:nvGrpSpPr>
          <p:cNvPr id="11" name="Group 10"/>
          <p:cNvGrpSpPr/>
          <p:nvPr/>
        </p:nvGrpSpPr>
        <p:grpSpPr>
          <a:xfrm>
            <a:off x="5908719" y="4133581"/>
            <a:ext cx="3001336" cy="2701451"/>
            <a:chOff x="5908719" y="4133581"/>
            <a:chExt cx="3001336" cy="2701451"/>
          </a:xfrm>
        </p:grpSpPr>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1900" y="4133581"/>
              <a:ext cx="2988155" cy="2244436"/>
            </a:xfrm>
            <a:prstGeom prst="rect">
              <a:avLst/>
            </a:prstGeom>
            <a:noFill/>
            <a:ln w="25400">
              <a:solidFill>
                <a:schemeClr val="accent5">
                  <a:lumMod val="10000"/>
                </a:schemeClr>
              </a:solidFill>
              <a:miter lim="800000"/>
              <a:headEnd/>
              <a:tailEnd/>
            </a:ln>
          </p:spPr>
        </p:pic>
        <p:sp>
          <p:nvSpPr>
            <p:cNvPr id="10" name="TextBox 9"/>
            <p:cNvSpPr txBox="1"/>
            <p:nvPr/>
          </p:nvSpPr>
          <p:spPr>
            <a:xfrm>
              <a:off x="5908719" y="6465700"/>
              <a:ext cx="2988155" cy="369332"/>
            </a:xfrm>
            <a:prstGeom prst="rect">
              <a:avLst/>
            </a:prstGeom>
            <a:noFill/>
          </p:spPr>
          <p:txBody>
            <a:bodyPr wrap="square" rtlCol="0">
              <a:spAutoFit/>
            </a:bodyPr>
            <a:lstStyle/>
            <a:p>
              <a:pPr algn="ctr"/>
              <a:r>
                <a:rPr lang="en-US" dirty="0" smtClean="0">
                  <a:latin typeface="Digs My Hart" pitchFamily="2" charset="0"/>
                </a:rPr>
                <a:t>Amish--Pennsylvania</a:t>
              </a:r>
              <a:endParaRPr lang="en-US" dirty="0">
                <a:latin typeface="Digs My Hart" pitchFamily="2" charset="0"/>
              </a:endParaRPr>
            </a:p>
          </p:txBody>
        </p:sp>
      </p:grpSp>
      <p:grpSp>
        <p:nvGrpSpPr>
          <p:cNvPr id="14" name="Group 13"/>
          <p:cNvGrpSpPr/>
          <p:nvPr/>
        </p:nvGrpSpPr>
        <p:grpSpPr>
          <a:xfrm>
            <a:off x="249382" y="3641633"/>
            <a:ext cx="3020291" cy="3145976"/>
            <a:chOff x="249382" y="3641633"/>
            <a:chExt cx="3020291" cy="3145976"/>
          </a:xfrm>
        </p:grpSpPr>
        <p:pic>
          <p:nvPicPr>
            <p:cNvPr id="1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9382" y="3641633"/>
              <a:ext cx="3020291" cy="2736384"/>
            </a:xfrm>
            <a:prstGeom prst="rect">
              <a:avLst/>
            </a:prstGeom>
            <a:noFill/>
            <a:ln w="25400">
              <a:solidFill>
                <a:schemeClr val="accent5">
                  <a:lumMod val="10000"/>
                </a:schemeClr>
              </a:solidFill>
              <a:miter lim="800000"/>
              <a:headEnd/>
              <a:tailEnd/>
            </a:ln>
            <a:effectLst/>
          </p:spPr>
        </p:pic>
        <p:sp>
          <p:nvSpPr>
            <p:cNvPr id="13" name="TextBox 12"/>
            <p:cNvSpPr txBox="1"/>
            <p:nvPr/>
          </p:nvSpPr>
          <p:spPr>
            <a:xfrm>
              <a:off x="249382" y="6387499"/>
              <a:ext cx="2988155" cy="400110"/>
            </a:xfrm>
            <a:prstGeom prst="rect">
              <a:avLst/>
            </a:prstGeom>
            <a:noFill/>
          </p:spPr>
          <p:txBody>
            <a:bodyPr wrap="square" rtlCol="0">
              <a:spAutoFit/>
            </a:bodyPr>
            <a:lstStyle/>
            <a:p>
              <a:pPr algn="ctr"/>
              <a:r>
                <a:rPr lang="en-US" sz="2000" dirty="0" smtClean="0">
                  <a:latin typeface="Taco Salad" pitchFamily="2" charset="0"/>
                </a:rPr>
                <a:t>Cajun Louisiana</a:t>
              </a:r>
              <a:endParaRPr lang="en-US" sz="2000" dirty="0">
                <a:latin typeface="Taco Salad" pitchFamily="2" charset="0"/>
              </a:endParaRPr>
            </a:p>
          </p:txBody>
        </p:sp>
      </p:grpSp>
      <p:pic>
        <p:nvPicPr>
          <p:cNvPr id="8"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864947" y="2250703"/>
            <a:ext cx="3543615" cy="3091749"/>
          </a:xfrm>
          <a:prstGeom prst="rect">
            <a:avLst/>
          </a:prstGeom>
          <a:noFill/>
          <a:ln w="25400">
            <a:solidFill>
              <a:schemeClr val="accent5">
                <a:lumMod val="10000"/>
              </a:schemeClr>
            </a:solidFill>
            <a:miter lim="800000"/>
            <a:headEnd/>
            <a:tailEnd/>
          </a:ln>
        </p:spPr>
      </p:pic>
    </p:spTree>
    <p:extLst>
      <p:ext uri="{BB962C8B-B14F-4D97-AF65-F5344CB8AC3E}">
        <p14:creationId xmlns:p14="http://schemas.microsoft.com/office/powerpoint/2010/main" val="2761710632"/>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211" y="1600200"/>
            <a:ext cx="8405064" cy="4525963"/>
          </a:xfrm>
        </p:spPr>
        <p:txBody>
          <a:bodyPr>
            <a:normAutofit/>
          </a:bodyPr>
          <a:lstStyle/>
          <a:p>
            <a:r>
              <a:rPr lang="en-US" sz="4000" dirty="0" smtClean="0">
                <a:latin typeface="DK Colporteur Fat Regular"/>
                <a:cs typeface="DK Colporteur Fat Regular"/>
              </a:rPr>
              <a:t>Choose one person in the room and describe them in a way that a person who has never spoken to or interacted with will be able to pick them out in this room.</a:t>
            </a:r>
            <a:endParaRPr lang="en-US" sz="4000" dirty="0">
              <a:latin typeface="DK Colporteur Fat Regular"/>
              <a:cs typeface="DK Colporteur Fat Regular"/>
            </a:endParaRPr>
          </a:p>
        </p:txBody>
      </p:sp>
      <p:sp>
        <p:nvSpPr>
          <p:cNvPr id="2" name="Title 1"/>
          <p:cNvSpPr>
            <a:spLocks noGrp="1"/>
          </p:cNvSpPr>
          <p:nvPr>
            <p:ph type="title"/>
          </p:nvPr>
        </p:nvSpPr>
        <p:spPr>
          <a:xfrm>
            <a:off x="327804" y="274638"/>
            <a:ext cx="8603471" cy="1143000"/>
          </a:xfrm>
        </p:spPr>
        <p:txBody>
          <a:bodyPr/>
          <a:lstStyle/>
          <a:p>
            <a:r>
              <a:rPr lang="en-US" dirty="0" smtClean="0">
                <a:latin typeface="VintageOne"/>
                <a:cs typeface="VintageOne"/>
              </a:rPr>
              <a:t>Take a look around the room</a:t>
            </a:r>
            <a:endParaRPr lang="en-US" dirty="0">
              <a:latin typeface="VintageOne"/>
              <a:cs typeface="VintageOne"/>
            </a:endParaRPr>
          </a:p>
        </p:txBody>
      </p:sp>
    </p:spTree>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211" y="1250512"/>
            <a:ext cx="8405064" cy="4525963"/>
          </a:xfrm>
        </p:spPr>
        <p:txBody>
          <a:bodyPr>
            <a:normAutofit/>
          </a:bodyPr>
          <a:lstStyle/>
          <a:p>
            <a:r>
              <a:rPr lang="en-US" sz="3000" dirty="0" smtClean="0">
                <a:latin typeface="DK Colporteur Fat Regular"/>
                <a:cs typeface="DK Colporteur Fat Regular"/>
              </a:rPr>
              <a:t>Since we are talking about culture and ethnic groups lets take a minute to talk about Racism.</a:t>
            </a:r>
          </a:p>
          <a:p>
            <a:r>
              <a:rPr lang="en-US" sz="3000" dirty="0" smtClean="0">
                <a:latin typeface="DK Colporteur Fat Regular"/>
                <a:cs typeface="DK Colporteur Fat Regular"/>
              </a:rPr>
              <a:t>What is Racism?</a:t>
            </a:r>
          </a:p>
          <a:p>
            <a:pPr lvl="1"/>
            <a:r>
              <a:rPr lang="en-US" sz="3000" dirty="0" smtClean="0">
                <a:latin typeface="DK Colporteur Fat Regular"/>
                <a:cs typeface="DK Colporteur Fat Regular"/>
              </a:rPr>
              <a:t>the belief that all members of each race possess characteristics or abilities specific to that race, especially so as to distinguish it as inferior or superior to another race or races</a:t>
            </a:r>
            <a:r>
              <a:rPr lang="en-US" sz="3000" dirty="0" smtClean="0">
                <a:latin typeface="DK Colporteur Fat Regular"/>
                <a:cs typeface="DK Colporteur Fat Regular"/>
              </a:rPr>
              <a:t>.</a:t>
            </a:r>
          </a:p>
          <a:p>
            <a:pPr lvl="1"/>
            <a:r>
              <a:rPr lang="en-US" sz="3000" dirty="0" smtClean="0">
                <a:latin typeface="DK Colporteur Fat Regular"/>
                <a:cs typeface="DK Colporteur Fat Regular"/>
              </a:rPr>
              <a:t>Is racism always “rude”?</a:t>
            </a:r>
            <a:endParaRPr lang="en-US" sz="3000" dirty="0">
              <a:latin typeface="DK Colporteur Fat Regular"/>
              <a:cs typeface="DK Colporteur Fat Regular"/>
            </a:endParaRPr>
          </a:p>
        </p:txBody>
      </p:sp>
      <p:sp>
        <p:nvSpPr>
          <p:cNvPr id="2" name="Title 1"/>
          <p:cNvSpPr>
            <a:spLocks noGrp="1"/>
          </p:cNvSpPr>
          <p:nvPr>
            <p:ph type="title"/>
          </p:nvPr>
        </p:nvSpPr>
        <p:spPr>
          <a:xfrm>
            <a:off x="327804" y="274638"/>
            <a:ext cx="8603471" cy="1143000"/>
          </a:xfrm>
        </p:spPr>
        <p:txBody>
          <a:bodyPr/>
          <a:lstStyle/>
          <a:p>
            <a:r>
              <a:rPr lang="en-US" dirty="0" smtClean="0">
                <a:latin typeface="VintageOne"/>
                <a:cs typeface="VintageOne"/>
              </a:rPr>
              <a:t>Racism?</a:t>
            </a:r>
            <a:endParaRPr lang="en-US" dirty="0">
              <a:latin typeface="VintageOne"/>
              <a:cs typeface="VintageOne"/>
            </a:endParaRPr>
          </a:p>
        </p:txBody>
      </p:sp>
    </p:spTree>
  </p:cSld>
  <p:clrMapOvr>
    <a:masterClrMapping/>
  </p:clrMapOvr>
  <p:transition xmlns:p14="http://schemas.microsoft.com/office/powerpoint/2010/main">
    <p:zo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36CEDED-0532-4742-B759-1A75BE225D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Elemental.thmx</Template>
  <TotalTime>6814</TotalTime>
  <Words>249</Words>
  <Application>Microsoft Macintosh PowerPoint</Application>
  <PresentationFormat>On-screen Show (4:3)</PresentationFormat>
  <Paragraphs>55</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Elemental</vt:lpstr>
      <vt:lpstr>World Cultures</vt:lpstr>
      <vt:lpstr>What is Culture?</vt:lpstr>
      <vt:lpstr>Everyone has a culture! Culture Traits are symbols of the culture</vt:lpstr>
      <vt:lpstr>Ethnic Group </vt:lpstr>
      <vt:lpstr>Symbols of Culture</vt:lpstr>
      <vt:lpstr>What is a Region?</vt:lpstr>
      <vt:lpstr>Culture Regions</vt:lpstr>
      <vt:lpstr>Take a look around the room</vt:lpstr>
      <vt:lpstr>Racism?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dc:creator>
  <cp:lastModifiedBy>Demi Dubach</cp:lastModifiedBy>
  <cp:revision>41</cp:revision>
  <dcterms:created xsi:type="dcterms:W3CDTF">2011-10-23T01:00:58Z</dcterms:created>
  <dcterms:modified xsi:type="dcterms:W3CDTF">2018-08-29T15:35:05Z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TC300023109990</vt:lpwstr>
  </property>
</Properties>
</file>