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9" r:id="rId5"/>
    <p:sldId id="258" r:id="rId6"/>
    <p:sldId id="261" r:id="rId7"/>
    <p:sldId id="269" r:id="rId8"/>
    <p:sldId id="262" r:id="rId9"/>
    <p:sldId id="260" r:id="rId10"/>
    <p:sldId id="263" r:id="rId11"/>
    <p:sldId id="264" r:id="rId12"/>
    <p:sldId id="265" r:id="rId13"/>
    <p:sldId id="266" r:id="rId14"/>
    <p:sldId id="270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58"/>
    <p:restoredTop sz="94567"/>
  </p:normalViewPr>
  <p:slideViewPr>
    <p:cSldViewPr>
      <p:cViewPr varScale="1">
        <p:scale>
          <a:sx n="95" d="100"/>
          <a:sy n="95" d="100"/>
        </p:scale>
        <p:origin x="133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BE7BB-0863-B64F-8848-EA49F877D023}" type="datetimeFigureOut">
              <a:rPr lang="en-US"/>
              <a:pPr>
                <a:defRPr/>
              </a:pPr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00936-7FAC-724C-AC1F-327E6A701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78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F51DD-1072-294E-8B13-4B8A7B20BB7C}" type="datetimeFigureOut">
              <a:rPr lang="en-US"/>
              <a:pPr>
                <a:defRPr/>
              </a:pPr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B3791-4BEA-FA40-8D21-4C28DCE04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05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D7250-3504-BD45-AAD2-0F371716B762}" type="datetimeFigureOut">
              <a:rPr lang="en-US"/>
              <a:pPr>
                <a:defRPr/>
              </a:pPr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43B94-B58A-4742-B35E-663198DF1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6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7A3D3-7778-1540-8E4C-149586013E74}" type="datetimeFigureOut">
              <a:rPr lang="en-US"/>
              <a:pPr>
                <a:defRPr/>
              </a:pPr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A0043-CF7E-4B49-9A80-4CD536A1B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3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99981-8784-954F-B55C-E74632663C8A}" type="datetimeFigureOut">
              <a:rPr lang="en-US"/>
              <a:pPr>
                <a:defRPr/>
              </a:pPr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B5B28-FE7F-C442-8EEC-B1398F417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6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CFB26-A8F4-1F47-8BFA-86AF42813A46}" type="datetimeFigureOut">
              <a:rPr lang="en-US"/>
              <a:pPr>
                <a:defRPr/>
              </a:pPr>
              <a:t>12/10/18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562D3-E1C4-0E4F-B118-BA413C417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81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4B6D6-0D0B-DF43-8291-A59EBE2CAB6E}" type="datetimeFigureOut">
              <a:rPr lang="en-US"/>
              <a:pPr>
                <a:defRPr/>
              </a:pPr>
              <a:t>12/10/18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C62B6-BEEB-FC49-843F-7439B365F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67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FC448-8284-3145-BA3C-48F22A1257AF}" type="datetimeFigureOut">
              <a:rPr lang="en-US"/>
              <a:pPr>
                <a:defRPr/>
              </a:pPr>
              <a:t>12/10/18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A1763-AFB8-BA4F-A795-2A71B063F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01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48258-4B8E-584F-9D29-295BE6575E31}" type="datetimeFigureOut">
              <a:rPr lang="en-US"/>
              <a:pPr>
                <a:defRPr/>
              </a:pPr>
              <a:t>12/10/18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AA189-2B71-AC4D-80C0-AFE7098EE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96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3C76B-138B-5F47-8108-871C0868AEB5}" type="datetimeFigureOut">
              <a:rPr lang="en-US"/>
              <a:pPr>
                <a:defRPr/>
              </a:pPr>
              <a:t>12/10/18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F1A3F-F5AB-FB49-BEA8-CEFFDD278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7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960A4-2F87-524B-9BB8-41C639F7F13E}" type="datetimeFigureOut">
              <a:rPr lang="en-US"/>
              <a:pPr>
                <a:defRPr/>
              </a:pPr>
              <a:t>12/10/18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4F45D-4039-3448-829B-926D6BC98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6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082D92B4-9232-1545-A71B-23179D415710}" type="datetimeFigureOut">
              <a:rPr lang="en-US"/>
              <a:pPr>
                <a:defRPr/>
              </a:pPr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F35DEDA6-A00F-4B41-A349-A3B7CFC37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Flag USA animated gif 240x18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444875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Flag USSR animated gif 240x1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0200" y="3668713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Process 1"/>
          <p:cNvSpPr/>
          <p:nvPr/>
        </p:nvSpPr>
        <p:spPr>
          <a:xfrm>
            <a:off x="76200" y="3048000"/>
            <a:ext cx="8915400" cy="381000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34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2971800"/>
            <a:ext cx="8016875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992313"/>
            <a:ext cx="91440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FB1A0D-FE38-CB40-AF76-3056B762025F}"/>
              </a:ext>
            </a:extLst>
          </p:cNvPr>
          <p:cNvSpPr txBox="1"/>
          <p:nvPr/>
        </p:nvSpPr>
        <p:spPr>
          <a:xfrm>
            <a:off x="449263" y="589489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auhaus 93" pitchFamily="82" charset="77"/>
              </a:rPr>
              <a:t>USA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80C8A3-5583-304A-A714-12AB2F640B7B}"/>
              </a:ext>
            </a:extLst>
          </p:cNvPr>
          <p:cNvSpPr txBox="1"/>
          <p:nvPr/>
        </p:nvSpPr>
        <p:spPr>
          <a:xfrm>
            <a:off x="5715000" y="5932627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auhaus 93" pitchFamily="82" charset="77"/>
              </a:rPr>
              <a:t>Soviet Union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http://www.conservapedia.com/images/thumb/e/eb/Cuba62a.jpg/300px-Cuba6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69988"/>
            <a:ext cx="3810000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owchart: Process 2"/>
          <p:cNvSpPr/>
          <p:nvPr/>
        </p:nvSpPr>
        <p:spPr>
          <a:xfrm>
            <a:off x="0" y="-76200"/>
            <a:ext cx="9144000" cy="609600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228600"/>
            <a:ext cx="6477000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mbulance shotgun" pitchFamily="2" charset="0"/>
                <a:ea typeface="+mn-ea"/>
                <a:cs typeface="+mn-cs"/>
              </a:rPr>
              <a:t>Cuban Missile Crisis</a:t>
            </a:r>
          </a:p>
        </p:txBody>
      </p:sp>
      <p:pic>
        <p:nvPicPr>
          <p:cNvPr id="23556" name="Picture 2" descr="http://cubanmissilecrisis.info/imgs/washington-post-blockad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30600"/>
            <a:ext cx="35814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1066800"/>
            <a:ext cx="5562600" cy="35548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sz="4000" u="sng" dirty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4">
                      <a:lumMod val="60000"/>
                      <a:lumOff val="40000"/>
                      <a:alpha val="40000"/>
                    </a:schemeClr>
                  </a:glow>
                </a:effectLst>
                <a:latin typeface="Impact" pitchFamily="34" charset="0"/>
                <a:ea typeface="MASTERPLAN" pitchFamily="2" charset="0"/>
                <a:cs typeface="+mn-cs"/>
              </a:rPr>
              <a:t>Soviets place Nuclear missiles in Cuba</a:t>
            </a:r>
          </a:p>
          <a:p>
            <a:pPr eaLnBrk="1" fontAlgn="auto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4">
                      <a:lumMod val="60000"/>
                      <a:lumOff val="40000"/>
                      <a:alpha val="40000"/>
                    </a:schemeClr>
                  </a:glow>
                </a:effectLst>
                <a:latin typeface="Impact" pitchFamily="34" charset="0"/>
                <a:ea typeface="MASTERPLAN" pitchFamily="2" charset="0"/>
                <a:cs typeface="+mn-cs"/>
              </a:rPr>
              <a:t>President Kennedy orders them </a:t>
            </a:r>
            <a:br>
              <a:rPr lang="en-US" sz="4000" dirty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4">
                      <a:lumMod val="60000"/>
                      <a:lumOff val="40000"/>
                      <a:alpha val="40000"/>
                    </a:schemeClr>
                  </a:glow>
                </a:effectLst>
                <a:latin typeface="Impact" pitchFamily="34" charset="0"/>
                <a:ea typeface="MASTERPLAN" pitchFamily="2" charset="0"/>
                <a:cs typeface="+mn-cs"/>
              </a:rPr>
            </a:br>
            <a:r>
              <a:rPr lang="en-US" sz="4000" dirty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4">
                      <a:lumMod val="60000"/>
                      <a:lumOff val="40000"/>
                      <a:alpha val="40000"/>
                    </a:schemeClr>
                  </a:glow>
                </a:effectLst>
                <a:latin typeface="Impact" pitchFamily="34" charset="0"/>
                <a:ea typeface="MASTERPLAN" pitchFamily="2" charset="0"/>
                <a:cs typeface="+mn-cs"/>
              </a:rPr>
              <a:t>removed</a:t>
            </a:r>
          </a:p>
        </p:txBody>
      </p:sp>
      <p:pic>
        <p:nvPicPr>
          <p:cNvPr id="23558" name="Picture 6" descr="http://waldotheclown.com/images/animated%20rocket%20pointer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34309" flipH="1">
            <a:off x="7314406" y="3464719"/>
            <a:ext cx="7762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25" y="-434975"/>
            <a:ext cx="2822575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8" descr="http://scrapetv.com/News/News%20Pages/usa/images-3/vietnam-war-soldi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62125"/>
            <a:ext cx="60960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owchart: Process 7"/>
          <p:cNvSpPr/>
          <p:nvPr/>
        </p:nvSpPr>
        <p:spPr>
          <a:xfrm>
            <a:off x="0" y="-76200"/>
            <a:ext cx="9144000" cy="609600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590800"/>
            <a:ext cx="4572000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Impact" pitchFamily="34" charset="0"/>
                <a:ea typeface="+mn-ea"/>
                <a:cs typeface="+mn-cs"/>
              </a:rPr>
              <a:t>Communist North at war with Democratic South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accent3">
                  <a:lumMod val="50000"/>
                </a:schemeClr>
              </a:solidFill>
              <a:effectLst>
                <a:glow rad="101600">
                  <a:schemeClr val="tx1">
                    <a:lumMod val="50000"/>
                    <a:lumOff val="50000"/>
                    <a:alpha val="60000"/>
                  </a:schemeClr>
                </a:glow>
              </a:effectLst>
              <a:latin typeface="Impact" pitchFamily="34" charset="0"/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Impact" pitchFamily="34" charset="0"/>
                <a:ea typeface="+mn-ea"/>
                <a:cs typeface="+mn-cs"/>
              </a:rPr>
              <a:t>US troops sent to </a:t>
            </a:r>
            <a:br>
              <a:rPr lang="en-US" sz="3200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Impact" pitchFamily="34" charset="0"/>
                <a:ea typeface="+mn-ea"/>
                <a:cs typeface="+mn-cs"/>
              </a:rPr>
            </a:br>
            <a:r>
              <a:rPr lang="en-US" sz="3200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Impact" pitchFamily="34" charset="0"/>
                <a:ea typeface="+mn-ea"/>
                <a:cs typeface="+mn-cs"/>
              </a:rPr>
              <a:t>contain </a:t>
            </a:r>
            <a:br>
              <a:rPr lang="en-US" sz="3200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Impact" pitchFamily="34" charset="0"/>
                <a:ea typeface="+mn-ea"/>
                <a:cs typeface="+mn-cs"/>
              </a:rPr>
            </a:br>
            <a:r>
              <a:rPr lang="en-US" sz="3200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Impact" pitchFamily="34" charset="0"/>
                <a:ea typeface="+mn-ea"/>
                <a:cs typeface="+mn-cs"/>
              </a:rPr>
              <a:t>communism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98048"/>
            <a:ext cx="6096000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mbulance shotgun" pitchFamily="2" charset="0"/>
                <a:ea typeface="+mn-ea"/>
                <a:cs typeface="+mn-cs"/>
              </a:rPr>
              <a:t>US Enters </a:t>
            </a:r>
            <a:r>
              <a:rPr lang="en-US" sz="5200" u="sng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mbulance shotgun" pitchFamily="2" charset="0"/>
                <a:ea typeface="+mn-ea"/>
                <a:cs typeface="+mn-cs"/>
              </a:rPr>
              <a:t>Vietnam War</a:t>
            </a:r>
          </a:p>
        </p:txBody>
      </p:sp>
      <p:pic>
        <p:nvPicPr>
          <p:cNvPr id="24581" name="Picture 2" descr="http://globalindustrydirectories.com/3dflags_vnm0001-000f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219200"/>
            <a:ext cx="12573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4" descr="http://www.world-free-printable-flags.com/images/South_Vietnam-animated-fla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19200"/>
            <a:ext cx="14287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-330200"/>
            <a:ext cx="2809875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cdn.dipity.com/uploads/events/9648b722066573fd67ceb2e91273497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76400"/>
            <a:ext cx="4876800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owchart: Process 7"/>
          <p:cNvSpPr/>
          <p:nvPr/>
        </p:nvSpPr>
        <p:spPr>
          <a:xfrm>
            <a:off x="0" y="-76200"/>
            <a:ext cx="9144000" cy="609600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1066800"/>
            <a:ext cx="4419600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Impact" pitchFamily="34" charset="0"/>
                <a:ea typeface="+mn-ea"/>
                <a:cs typeface="+mn-cs"/>
              </a:rPr>
              <a:t>Ends in a</a:t>
            </a:r>
            <a:r>
              <a:rPr lang="en-US" sz="3200" u="sng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Impact" pitchFamily="34" charset="0"/>
                <a:ea typeface="+mn-ea"/>
                <a:cs typeface="+mn-cs"/>
              </a:rPr>
              <a:t> stalemate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accent3">
                  <a:lumMod val="50000"/>
                </a:schemeClr>
              </a:solidFill>
              <a:effectLst>
                <a:glow rad="101600">
                  <a:schemeClr val="tx1">
                    <a:lumMod val="50000"/>
                    <a:lumOff val="50000"/>
                    <a:alpha val="60000"/>
                  </a:schemeClr>
                </a:glow>
              </a:effectLst>
              <a:latin typeface="Impact" pitchFamily="34" charset="0"/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Impact" pitchFamily="34" charset="0"/>
                <a:ea typeface="+mn-ea"/>
                <a:cs typeface="+mn-cs"/>
              </a:rPr>
              <a:t>Vietnam reunited Communist 2 years later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98048"/>
            <a:ext cx="6096000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mbulance shotgun" pitchFamily="2" charset="0"/>
                <a:ea typeface="+mn-ea"/>
                <a:cs typeface="+mn-cs"/>
              </a:rPr>
              <a:t>US Leaves </a:t>
            </a:r>
            <a:r>
              <a:rPr lang="en-US" sz="5200" u="sng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mbulance shotgun" pitchFamily="2" charset="0"/>
                <a:ea typeface="+mn-ea"/>
                <a:cs typeface="+mn-cs"/>
              </a:rPr>
              <a:t>Vietnam</a:t>
            </a:r>
          </a:p>
        </p:txBody>
      </p:sp>
      <p:pic>
        <p:nvPicPr>
          <p:cNvPr id="25605" name="Picture 2" descr="http://globalindustrydirectories.com/3dflags_vnm0001-000f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14300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-330200"/>
            <a:ext cx="274955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/>
        </p:nvSpPr>
        <p:spPr>
          <a:xfrm>
            <a:off x="0" y="-76200"/>
            <a:ext cx="9144000" cy="609600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28600"/>
            <a:ext cx="6477000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00" u="sng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mbulance shotgun" pitchFamily="2" charset="0"/>
                <a:ea typeface="+mn-ea"/>
                <a:cs typeface="+mn-cs"/>
              </a:rPr>
              <a:t>Berlin Wall </a:t>
            </a:r>
            <a:r>
              <a:rPr lang="en-US" sz="52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mbulance shotgun" pitchFamily="2" charset="0"/>
                <a:ea typeface="+mn-ea"/>
                <a:cs typeface="+mn-cs"/>
              </a:rPr>
              <a:t>torn down</a:t>
            </a:r>
          </a:p>
        </p:txBody>
      </p:sp>
      <p:pic>
        <p:nvPicPr>
          <p:cNvPr id="26627" name="Picture 2" descr="http://cdn.dipity.com/uploads/events/1a7b39425f9916098958f128f658a6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05000"/>
            <a:ext cx="3200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http://image.guardian.co.uk/sys-images/Guardian/General/Pictures/1999/11/04/smas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5181600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-357188"/>
            <a:ext cx="2822575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600" y="1143000"/>
            <a:ext cx="8077200" cy="14701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Impact" pitchFamily="34" charset="0"/>
                <a:ea typeface="+mn-ea"/>
                <a:cs typeface="+mn-cs"/>
              </a:rPr>
              <a:t>Soviets fail to stop Berliners tear down the wall Germany reunified under democratic rule</a:t>
            </a:r>
          </a:p>
        </p:txBody>
      </p:sp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Flag USA animated gif 240x18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4" y="4935579"/>
            <a:ext cx="2256367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Flag USSR animated gif 240x1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0200" y="4800599"/>
            <a:ext cx="2453217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4" y="1077452"/>
            <a:ext cx="91440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FB1A0D-FE38-CB40-AF76-3056B762025F}"/>
              </a:ext>
            </a:extLst>
          </p:cNvPr>
          <p:cNvSpPr txBox="1"/>
          <p:nvPr/>
        </p:nvSpPr>
        <p:spPr>
          <a:xfrm>
            <a:off x="449263" y="589489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auhaus 93" pitchFamily="82" charset="77"/>
              </a:rPr>
              <a:t>USA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80C8A3-5583-304A-A714-12AB2F640B7B}"/>
              </a:ext>
            </a:extLst>
          </p:cNvPr>
          <p:cNvSpPr txBox="1"/>
          <p:nvPr/>
        </p:nvSpPr>
        <p:spPr>
          <a:xfrm>
            <a:off x="4940462" y="5878129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auhaus 93" pitchFamily="82" charset="77"/>
              </a:rPr>
              <a:t>Soviet Union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85BAB5-EB9E-A04D-AD9B-27BFA26F7D7D}"/>
              </a:ext>
            </a:extLst>
          </p:cNvPr>
          <p:cNvSpPr txBox="1"/>
          <p:nvPr/>
        </p:nvSpPr>
        <p:spPr>
          <a:xfrm>
            <a:off x="2895600" y="381361"/>
            <a:ext cx="3759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auhaus 93" pitchFamily="82" charset="77"/>
              </a:rPr>
              <a:t>So why was the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C5C403-3DB6-F24A-8A85-0057A7CBB2C9}"/>
              </a:ext>
            </a:extLst>
          </p:cNvPr>
          <p:cNvSpPr txBox="1"/>
          <p:nvPr/>
        </p:nvSpPr>
        <p:spPr>
          <a:xfrm>
            <a:off x="3581082" y="2287269"/>
            <a:ext cx="21339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auhaus 93" pitchFamily="82" charset="77"/>
              </a:rPr>
              <a:t>“cold”?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EBDB88-9C24-7042-B200-9C7397A66003}"/>
              </a:ext>
            </a:extLst>
          </p:cNvPr>
          <p:cNvSpPr txBox="1"/>
          <p:nvPr/>
        </p:nvSpPr>
        <p:spPr>
          <a:xfrm>
            <a:off x="228600" y="2806939"/>
            <a:ext cx="8763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latin typeface="American Typewriter" panose="02090604020004020304" pitchFamily="18" charset="77"/>
              </a:rPr>
              <a:t>Tension between the US and Soviet Union but NO actual fighting</a:t>
            </a:r>
          </a:p>
        </p:txBody>
      </p:sp>
    </p:spTree>
    <p:extLst>
      <p:ext uri="{BB962C8B-B14F-4D97-AF65-F5344CB8AC3E}">
        <p14:creationId xmlns:p14="http://schemas.microsoft.com/office/powerpoint/2010/main" val="4042189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76200"/>
            <a:ext cx="7086600" cy="7699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4400">
                <a:solidFill>
                  <a:srgbClr val="37609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  <a:cs typeface="+mn-cs"/>
              </a:rPr>
              <a:t>The Cold War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76200" y="3048000"/>
            <a:ext cx="8915400" cy="381000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2590800"/>
            <a:ext cx="26670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7500">
                <a:latin typeface="ambulance shotgun" charset="0"/>
              </a:rPr>
              <a:t>1945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71800" y="2590800"/>
            <a:ext cx="28194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500">
                <a:latin typeface="ambulance shotgun" charset="0"/>
              </a:rPr>
              <a:t>1950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248400" y="2590800"/>
            <a:ext cx="26670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500">
                <a:latin typeface="ambulance shotgun" charset="0"/>
              </a:rPr>
              <a:t>1955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152400" y="4800600"/>
            <a:ext cx="4191000" cy="1447800"/>
          </a:xfrm>
          <a:prstGeom prst="wedgeRectCallout">
            <a:avLst>
              <a:gd name="adj1" fmla="val -15199"/>
              <a:gd name="adj2" fmla="val -1483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mbulance shotgun" pitchFamily="2" charset="0"/>
              </a:rPr>
              <a:t>The Yalta Conference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The “Big 3” meet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Plan the division of Europe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1066800" y="838200"/>
            <a:ext cx="4648200" cy="1752600"/>
          </a:xfrm>
          <a:prstGeom prst="wedgeRectCallout">
            <a:avLst>
              <a:gd name="adj1" fmla="val -21115"/>
              <a:gd name="adj2" fmla="val 895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</a:effectLst>
                <a:latin typeface="ambulance shotgun" pitchFamily="2" charset="0"/>
              </a:rPr>
              <a:t>The United Nations Formed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48 countries join plan for peace and security</a:t>
            </a:r>
          </a:p>
        </p:txBody>
      </p:sp>
      <p:pic>
        <p:nvPicPr>
          <p:cNvPr id="12290" name="Picture 2" descr="http://t2.gstatic.com/images?q=tbn:ANd9GcSyOU64WXn74HrxGjy_63vyGcD1dYMOvmx0afxlPoGkR_8-U-L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27"/>
          <a:stretch>
            <a:fillRect/>
          </a:stretch>
        </p:blipFill>
        <p:spPr bwMode="auto">
          <a:xfrm>
            <a:off x="914400" y="-12700"/>
            <a:ext cx="18288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http://t1.gstatic.com/images?q=tbn:ANd9GcRfd2dfpXAbIDS_x9Fw2VTHwiDUsC9JiSkEw-v8GVt4iIlqkvhC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09600"/>
            <a:ext cx="914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://t1.gstatic.com/images?q=tbn:ANd9GcRfd2dfpXAbIDS_x9Fw2VTHwiDUsC9JiSkEw-v8GVt4iIlqkvhC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61975"/>
            <a:ext cx="914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/>
      <p:bldP spid="7" grpId="1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media.ourstory.com/75/19/71/9ba2c923b8fae3dc55c0fdd5d8914d6b35ee02bf/bb79e3e3266d4cd552d5c459903399f3166f2c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86000"/>
            <a:ext cx="53498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33" y="457200"/>
            <a:ext cx="66294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mbulance shotgun" pitchFamily="2" charset="0"/>
                <a:ea typeface="+mn-ea"/>
                <a:cs typeface="+mn-cs"/>
              </a:rPr>
              <a:t>The Truman Doctrine</a:t>
            </a:r>
          </a:p>
        </p:txBody>
      </p:sp>
      <p:sp>
        <p:nvSpPr>
          <p:cNvPr id="8" name="Flowchart: Process 7"/>
          <p:cNvSpPr/>
          <p:nvPr/>
        </p:nvSpPr>
        <p:spPr>
          <a:xfrm>
            <a:off x="0" y="-76200"/>
            <a:ext cx="9144000" cy="609600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371600"/>
            <a:ext cx="4800600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Impact" pitchFamily="34" charset="0"/>
                <a:ea typeface="+mn-ea"/>
                <a:cs typeface="+mn-cs"/>
              </a:rPr>
              <a:t>US will aid any country fighting communism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lang="en-US" sz="4000" dirty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Impact" pitchFamily="34" charset="0"/>
                <a:ea typeface="+mn-ea"/>
                <a:cs typeface="+mn-cs"/>
              </a:rPr>
            </a:br>
            <a:r>
              <a:rPr lang="en-US" sz="4000" dirty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Impact" pitchFamily="34" charset="0"/>
                <a:ea typeface="+mn-ea"/>
                <a:cs typeface="+mn-cs"/>
              </a:rPr>
              <a:t>-containment </a:t>
            </a:r>
            <a:br>
              <a:rPr lang="en-US" sz="4000" dirty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Impact" pitchFamily="34" charset="0"/>
                <a:ea typeface="+mn-ea"/>
                <a:cs typeface="+mn-cs"/>
              </a:rPr>
            </a:br>
            <a:r>
              <a:rPr lang="en-US" sz="4000" dirty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Impact" pitchFamily="34" charset="0"/>
                <a:ea typeface="+mn-ea"/>
                <a:cs typeface="+mn-cs"/>
              </a:rPr>
              <a:t>policy:  </a:t>
            </a:r>
            <a:r>
              <a:rPr lang="en-US" sz="4000" u="sng" dirty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Impact" pitchFamily="34" charset="0"/>
                <a:ea typeface="+mn-ea"/>
                <a:cs typeface="+mn-cs"/>
              </a:rPr>
              <a:t>stop spreading communism </a:t>
            </a:r>
          </a:p>
        </p:txBody>
      </p:sp>
      <p:pic>
        <p:nvPicPr>
          <p:cNvPr id="1638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-368300"/>
            <a:ext cx="2792413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419600" y="1295400"/>
            <a:ext cx="44196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500" dirty="0">
                <a:solidFill>
                  <a:srgbClr val="FF0000"/>
                </a:solidFill>
                <a:latin typeface="Avenir Black" charset="0"/>
                <a:cs typeface="Avenir Black" charset="0"/>
              </a:rPr>
              <a:t>So... what is communism?</a:t>
            </a:r>
          </a:p>
          <a:p>
            <a:pPr algn="ctr"/>
            <a:r>
              <a:rPr lang="en-US" sz="2500" dirty="0">
                <a:solidFill>
                  <a:srgbClr val="FF0000"/>
                </a:solidFill>
                <a:latin typeface="Avenir Black" charset="0"/>
                <a:cs typeface="Avenir Black" charset="0"/>
              </a:rPr>
              <a:t>Complete page 11 now! 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0" y="-76200"/>
            <a:ext cx="9144000" cy="609600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pic>
        <p:nvPicPr>
          <p:cNvPr id="17410" name="Picture 2" descr="http://www.theleftanchor.com/wp-content/uploads/2010/04/mao-ze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524000"/>
            <a:ext cx="489585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2590800"/>
            <a:ext cx="3581400" cy="29392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sz="4000" dirty="0">
                <a:solidFill>
                  <a:srgbClr val="C00000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Impact" pitchFamily="34" charset="0"/>
                <a:ea typeface="MASTERPLAN" pitchFamily="2" charset="0"/>
                <a:cs typeface="+mn-cs"/>
              </a:rPr>
              <a:t>Mao Zedong takes power</a:t>
            </a:r>
          </a:p>
          <a:p>
            <a:pPr eaLnBrk="1" fontAlgn="auto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sz="4000" dirty="0">
                <a:solidFill>
                  <a:srgbClr val="C00000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Impact" pitchFamily="34" charset="0"/>
                <a:ea typeface="MASTERPLAN" pitchFamily="2" charset="0"/>
                <a:cs typeface="+mn-cs"/>
              </a:rPr>
              <a:t>Nationalists flee to Taiwan</a:t>
            </a:r>
          </a:p>
        </p:txBody>
      </p:sp>
      <p:pic>
        <p:nvPicPr>
          <p:cNvPr id="17412" name="Picture 4" descr="http://www.crossed-flag-pins.com/genimg/flaggen/China-240-animated-flag-gifs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96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228600"/>
            <a:ext cx="6096000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mbulance shotgun" pitchFamily="2" charset="0"/>
                <a:ea typeface="+mn-ea"/>
                <a:cs typeface="+mn-cs"/>
              </a:rPr>
              <a:t>China Becomes </a:t>
            </a:r>
            <a:r>
              <a:rPr lang="en-US" sz="5200" u="sng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mbulance shotgun" pitchFamily="2" charset="0"/>
                <a:ea typeface="+mn-ea"/>
                <a:cs typeface="+mn-cs"/>
              </a:rPr>
              <a:t>Communist</a:t>
            </a:r>
          </a:p>
        </p:txBody>
      </p:sp>
      <p:pic>
        <p:nvPicPr>
          <p:cNvPr id="1741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350838"/>
            <a:ext cx="2846388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http://people.cohums.ohio-state.edu/bender4/eall131/EAHReadings/module02/imageforcontent/koreanw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2362200"/>
            <a:ext cx="491013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owchart: Process 2"/>
          <p:cNvSpPr/>
          <p:nvPr/>
        </p:nvSpPr>
        <p:spPr>
          <a:xfrm>
            <a:off x="0" y="-76200"/>
            <a:ext cx="9144000" cy="609600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1066800"/>
            <a:ext cx="5562600" cy="35548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  <a:ea typeface="MASTERPLAN" pitchFamily="2" charset="0"/>
                <a:cs typeface="+mn-cs"/>
              </a:rPr>
              <a:t>North Korean troops cross 38th Parallel</a:t>
            </a:r>
          </a:p>
          <a:p>
            <a:pPr eaLnBrk="1" fontAlgn="auto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  <a:ea typeface="MASTERPLAN" pitchFamily="2" charset="0"/>
                <a:cs typeface="+mn-cs"/>
              </a:rPr>
              <a:t>US enters </a:t>
            </a:r>
            <a:br>
              <a:rPr lang="en-US" sz="4000" b="1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  <a:ea typeface="MASTERPLAN" pitchFamily="2" charset="0"/>
                <a:cs typeface="+mn-cs"/>
              </a:rPr>
            </a:b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  <a:ea typeface="MASTERPLAN" pitchFamily="2" charset="0"/>
                <a:cs typeface="+mn-cs"/>
              </a:rPr>
              <a:t>to contain </a:t>
            </a:r>
            <a:br>
              <a:rPr lang="en-US" sz="4000" b="1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  <a:ea typeface="MASTERPLAN" pitchFamily="2" charset="0"/>
                <a:cs typeface="+mn-cs"/>
              </a:rPr>
            </a:b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  <a:ea typeface="MASTERPLAN" pitchFamily="2" charset="0"/>
                <a:cs typeface="+mn-cs"/>
              </a:rPr>
              <a:t>communism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228600"/>
            <a:ext cx="6096000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00" u="sng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mbulance shotgun" pitchFamily="2" charset="0"/>
                <a:ea typeface="+mn-ea"/>
                <a:cs typeface="+mn-cs"/>
              </a:rPr>
              <a:t>Korean</a:t>
            </a:r>
            <a:r>
              <a:rPr lang="en-US" sz="5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mbulance shotgun" pitchFamily="2" charset="0"/>
                <a:ea typeface="+mn-ea"/>
                <a:cs typeface="+mn-cs"/>
              </a:rPr>
              <a:t> War Begins</a:t>
            </a:r>
          </a:p>
        </p:txBody>
      </p:sp>
      <p:pic>
        <p:nvPicPr>
          <p:cNvPr id="18437" name="Picture 2" descr="http://koreanhistory.info/KoreanWar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5928">
            <a:off x="2541588" y="4764088"/>
            <a:ext cx="2684462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-304800"/>
            <a:ext cx="2828925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6" descr="http://www.crossed-flag-pins.com/genimg/flaggen/South-Korea-240-animated-flag-gifs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815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0" y="-76200"/>
            <a:ext cx="9144000" cy="609600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267361"/>
            <a:ext cx="40386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  <a:ea typeface="MASTERPLAN" pitchFamily="2" charset="0"/>
                <a:cs typeface="+mn-cs"/>
              </a:rPr>
              <a:t> in </a:t>
            </a:r>
            <a:r>
              <a:rPr lang="en-US" sz="4000" b="1" u="sng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  <a:ea typeface="MASTERPLAN" pitchFamily="2" charset="0"/>
                <a:cs typeface="+mn-cs"/>
              </a:rPr>
              <a:t>stalemate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  <a:ea typeface="MASTERPLAN" pitchFamily="2" charset="0"/>
                <a:cs typeface="+mn-cs"/>
              </a:rPr>
              <a:t> (tie) at 38th Parallel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228600"/>
            <a:ext cx="6096000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mbulance shotgun" pitchFamily="2" charset="0"/>
                <a:ea typeface="+mn-ea"/>
                <a:cs typeface="+mn-cs"/>
              </a:rPr>
              <a:t>Korean War </a:t>
            </a:r>
            <a:r>
              <a:rPr lang="en-US" sz="5200" u="sng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mbulance shotgun" pitchFamily="2" charset="0"/>
                <a:ea typeface="+mn-ea"/>
                <a:cs typeface="+mn-cs"/>
              </a:rPr>
              <a:t>Ends</a:t>
            </a:r>
          </a:p>
        </p:txBody>
      </p:sp>
      <p:pic>
        <p:nvPicPr>
          <p:cNvPr id="19460" name="Picture 4" descr="http://www.landscaper.net/images/38thP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7800"/>
            <a:ext cx="4572000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 descr="http://media.cleveland.com/plain-dealer-library/photo/korean-war-ends-3a217bbf554bf10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1485">
            <a:off x="819150" y="3390900"/>
            <a:ext cx="3954463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13" y="-333375"/>
            <a:ext cx="2803525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0" y="-76200"/>
            <a:ext cx="9144000" cy="609600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2057400"/>
            <a:ext cx="4495800" cy="11439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eaLnBrk="1" fontAlgn="auto" hangingPunct="1">
              <a:lnSpc>
                <a:spcPct val="50000"/>
              </a:lnSpc>
              <a:spcBef>
                <a:spcPts val="0"/>
              </a:spcBef>
              <a:spcAft>
                <a:spcPts val="3000"/>
              </a:spcAft>
              <a:defRPr/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  <a:ea typeface="MASTERPLAN" pitchFamily="2" charset="0"/>
                <a:cs typeface="+mn-cs"/>
              </a:rPr>
              <a:t>Complete page 12</a:t>
            </a:r>
          </a:p>
          <a:p>
            <a:pPr algn="dist" eaLnBrk="1" fontAlgn="auto" hangingPunct="1">
              <a:lnSpc>
                <a:spcPct val="50000"/>
              </a:lnSpc>
              <a:spcBef>
                <a:spcPts val="0"/>
              </a:spcBef>
              <a:spcAft>
                <a:spcPts val="3000"/>
              </a:spcAft>
              <a:defRPr/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  <a:ea typeface="MASTERPLAN" pitchFamily="2" charset="0"/>
                <a:cs typeface="+mn-cs"/>
              </a:rPr>
              <a:t>In your packet now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28600"/>
            <a:ext cx="7391400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mbulance shotgun" pitchFamily="2" charset="0"/>
                <a:ea typeface="+mn-ea"/>
                <a:cs typeface="+mn-cs"/>
              </a:rPr>
              <a:t>The Space Race Begins</a:t>
            </a:r>
          </a:p>
        </p:txBody>
      </p:sp>
      <p:sp>
        <p:nvSpPr>
          <p:cNvPr id="4" name="Rectangle 3"/>
          <p:cNvSpPr/>
          <p:nvPr/>
        </p:nvSpPr>
        <p:spPr>
          <a:xfrm>
            <a:off x="7020350" y="609600"/>
            <a:ext cx="212365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venir Next Heavy"/>
              </a:rPr>
              <a:t>1959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venir Next Heavy"/>
            </a:endParaRPr>
          </a:p>
        </p:txBody>
      </p:sp>
      <p:pic>
        <p:nvPicPr>
          <p:cNvPr id="20485" name="Picture 4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65722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5" descr="imag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1320">
            <a:off x="5106988" y="2003425"/>
            <a:ext cx="3810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0" y="-76200"/>
            <a:ext cx="9144000" cy="609600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1447800"/>
            <a:ext cx="7239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sz="5400" dirty="0">
                <a:solidFill>
                  <a:srgbClr val="C00000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Impact" pitchFamily="34" charset="0"/>
                <a:ea typeface="MASTERPLAN" pitchFamily="2" charset="0"/>
                <a:cs typeface="+mn-cs"/>
              </a:rPr>
              <a:t>Fidel Castro </a:t>
            </a:r>
            <a:r>
              <a:rPr lang="en-US" sz="5400" u="sng" dirty="0">
                <a:solidFill>
                  <a:srgbClr val="C00000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Impact" pitchFamily="34" charset="0"/>
                <a:ea typeface="MASTERPLAN" pitchFamily="2" charset="0"/>
                <a:cs typeface="+mn-cs"/>
              </a:rPr>
              <a:t>takes power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0"/>
            <a:ext cx="6096000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mbulance shotgun" pitchFamily="2" charset="0"/>
                <a:ea typeface="+mn-ea"/>
                <a:cs typeface="+mn-cs"/>
              </a:rPr>
              <a:t>Cuba </a:t>
            </a:r>
            <a:r>
              <a:rPr lang="en-US" sz="5200" u="sng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mbulance shotgun" pitchFamily="2" charset="0"/>
                <a:ea typeface="+mn-ea"/>
                <a:cs typeface="+mn-cs"/>
              </a:rPr>
              <a:t>Becomes Communist</a:t>
            </a:r>
          </a:p>
        </p:txBody>
      </p:sp>
      <p:pic>
        <p:nvPicPr>
          <p:cNvPr id="21508" name="Picture 2" descr="http://www.crossed-flag-pins.com/genimg/flaggen/Cuba-180-animated-flag-gifs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00100" y="39243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 descr="http://whewert.wikispaces.com/file/view/Cuban_Revolution.jpg/34106753/Cuban_Revolu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59695"/>
            <a:ext cx="5676900" cy="412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13" y="-368300"/>
            <a:ext cx="2809875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/>
        </p:nvSpPr>
        <p:spPr>
          <a:xfrm>
            <a:off x="0" y="-76200"/>
            <a:ext cx="9144000" cy="609600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244025"/>
            <a:ext cx="86106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Impact" pitchFamily="34" charset="0"/>
                <a:ea typeface="+mn-ea"/>
                <a:cs typeface="+mn-cs"/>
              </a:rPr>
              <a:t>Divides Berlin in half  - </a:t>
            </a:r>
            <a:r>
              <a:rPr lang="en-US" sz="3200" u="sng" dirty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Impact" pitchFamily="34" charset="0"/>
                <a:ea typeface="+mn-ea"/>
                <a:cs typeface="+mn-cs"/>
              </a:rPr>
              <a:t>Communist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Impact" pitchFamily="34" charset="0"/>
                <a:ea typeface="+mn-ea"/>
                <a:cs typeface="+mn-cs"/>
              </a:rPr>
              <a:t> &amp;</a:t>
            </a:r>
            <a:r>
              <a:rPr lang="en-US" sz="3200" u="sng" dirty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Impact" pitchFamily="34" charset="0"/>
                <a:ea typeface="+mn-ea"/>
                <a:cs typeface="+mn-cs"/>
              </a:rPr>
              <a:t> Democratic</a:t>
            </a:r>
          </a:p>
        </p:txBody>
      </p:sp>
      <p:pic>
        <p:nvPicPr>
          <p:cNvPr id="22531" name="Picture 2" descr="http://www.berlinermauer.se/bilder/b_murkreutzbe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7467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228600"/>
            <a:ext cx="6096000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mbulance shotgun" pitchFamily="2" charset="0"/>
                <a:ea typeface="+mn-ea"/>
                <a:cs typeface="+mn-cs"/>
              </a:rPr>
              <a:t>Berlin Wall Built</a:t>
            </a:r>
          </a:p>
        </p:txBody>
      </p:sp>
      <p:pic>
        <p:nvPicPr>
          <p:cNvPr id="22533" name="Picture 4" descr="http://bestanimations.com/flags/Europe/Western/Germany/Germany-04-jun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"/>
            <a:ext cx="14478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9" descr="berlin_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0"/>
            <a:ext cx="51704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8" y="-357188"/>
            <a:ext cx="2687637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7537</TotalTime>
  <Words>200</Words>
  <Application>Microsoft Macintosh PowerPoint</Application>
  <PresentationFormat>On-screen Show (4:3)</PresentationFormat>
  <Paragraphs>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ＭＳ Ｐゴシック</vt:lpstr>
      <vt:lpstr>ambulance shotgun</vt:lpstr>
      <vt:lpstr>American Typewriter</vt:lpstr>
      <vt:lpstr>Arial</vt:lpstr>
      <vt:lpstr>Avenir Black</vt:lpstr>
      <vt:lpstr>Avenir Next Heavy</vt:lpstr>
      <vt:lpstr>Bauhaus 93</vt:lpstr>
      <vt:lpstr>Calibri</vt:lpstr>
      <vt:lpstr>Impact</vt:lpstr>
      <vt:lpstr>MASTERPLAN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Fairfax County Public Schools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Student</dc:creator>
  <cp:lastModifiedBy>Microsoft Office User</cp:lastModifiedBy>
  <cp:revision>36</cp:revision>
  <dcterms:created xsi:type="dcterms:W3CDTF">2011-03-04T14:24:00Z</dcterms:created>
  <dcterms:modified xsi:type="dcterms:W3CDTF">2018-12-11T17:34:51Z</dcterms:modified>
</cp:coreProperties>
</file>